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Geist"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9" d="100"/>
          <a:sy n="89" d="100"/>
        </p:scale>
        <p:origin x="6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826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30.sv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760720" cy="8229600"/>
          </a:xfrm>
          <a:prstGeom prst="rect">
            <a:avLst/>
          </a:prstGeom>
        </p:spPr>
      </p:pic>
      <p:sp>
        <p:nvSpPr>
          <p:cNvPr id="3" name="Text 0"/>
          <p:cNvSpPr/>
          <p:nvPr/>
        </p:nvSpPr>
        <p:spPr>
          <a:xfrm>
            <a:off x="6280190" y="2765346"/>
            <a:ext cx="7556421" cy="1474232"/>
          </a:xfrm>
          <a:prstGeom prst="rect">
            <a:avLst/>
          </a:prstGeom>
          <a:noFill/>
          <a:ln/>
        </p:spPr>
        <p:txBody>
          <a:bodyPr wrap="squar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Isaac Newton: The Genius Who Changed the Universe</a:t>
            </a:r>
            <a:endParaRPr lang="en-US" sz="4450" dirty="0"/>
          </a:p>
        </p:txBody>
      </p:sp>
      <p:sp>
        <p:nvSpPr>
          <p:cNvPr id="4" name="Text 1"/>
          <p:cNvSpPr/>
          <p:nvPr/>
        </p:nvSpPr>
        <p:spPr>
          <a:xfrm>
            <a:off x="6280190" y="4579739"/>
            <a:ext cx="7556421" cy="884396"/>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Explore the extraordinary life and revolutionary discoveries of history's most influential scientist—the man who unlocked the secrets of motion, gravity, and light.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24771"/>
            <a:ext cx="9741813" cy="737116"/>
          </a:xfrm>
          <a:prstGeom prst="rect">
            <a:avLst/>
          </a:prstGeom>
          <a:noFill/>
          <a:ln/>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The Falling Apple: Myth and Reality</a:t>
            </a:r>
            <a:endParaRPr lang="en-US" sz="4450" dirty="0"/>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790" y="2215515"/>
            <a:ext cx="4347567" cy="907256"/>
          </a:xfrm>
          <a:prstGeom prst="rect">
            <a:avLst/>
          </a:prstGeom>
        </p:spPr>
      </p:pic>
      <p:sp>
        <p:nvSpPr>
          <p:cNvPr id="4" name="Text 1"/>
          <p:cNvSpPr/>
          <p:nvPr/>
        </p:nvSpPr>
        <p:spPr>
          <a:xfrm>
            <a:off x="1020604" y="3349585"/>
            <a:ext cx="3240405" cy="368498"/>
          </a:xfrm>
          <a:prstGeom prst="rect">
            <a:avLst/>
          </a:prstGeom>
          <a:noFill/>
          <a:ln/>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The Legendary Moment</a:t>
            </a:r>
            <a:endParaRPr lang="en-US" sz="2200" dirty="0"/>
          </a:p>
        </p:txBody>
      </p:sp>
      <p:sp>
        <p:nvSpPr>
          <p:cNvPr id="5" name="Text 2"/>
          <p:cNvSpPr/>
          <p:nvPr/>
        </p:nvSpPr>
        <p:spPr>
          <a:xfrm>
            <a:off x="1020604" y="3854172"/>
            <a:ext cx="3893939" cy="1473994"/>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According to accounts, an apple falling in his garden prompted Newton to ask: why does it fall straight down? Why not sideways or upward?</a:t>
            </a:r>
            <a:endParaRPr lang="en-US" sz="1750" dirty="0"/>
          </a:p>
        </p:txBody>
      </p:sp>
      <p:pic>
        <p:nvPicPr>
          <p:cNvPr id="6"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41357" y="2215515"/>
            <a:ext cx="4347567" cy="907256"/>
          </a:xfrm>
          <a:prstGeom prst="rect">
            <a:avLst/>
          </a:prstGeom>
        </p:spPr>
      </p:pic>
      <p:sp>
        <p:nvSpPr>
          <p:cNvPr id="7" name="Text 3"/>
          <p:cNvSpPr/>
          <p:nvPr/>
        </p:nvSpPr>
        <p:spPr>
          <a:xfrm>
            <a:off x="5368171" y="3349585"/>
            <a:ext cx="3323153" cy="368498"/>
          </a:xfrm>
          <a:prstGeom prst="rect">
            <a:avLst/>
          </a:prstGeom>
          <a:noFill/>
          <a:ln/>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The Brilliant Connection</a:t>
            </a:r>
            <a:endParaRPr lang="en-US" sz="2200" dirty="0"/>
          </a:p>
        </p:txBody>
      </p:sp>
      <p:sp>
        <p:nvSpPr>
          <p:cNvPr id="8" name="Text 4"/>
          <p:cNvSpPr/>
          <p:nvPr/>
        </p:nvSpPr>
        <p:spPr>
          <a:xfrm>
            <a:off x="5368171" y="3854172"/>
            <a:ext cx="3893939" cy="1473994"/>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Newton realized the same force pulling the apple earthward also pulls the Moon toward Earth—but the Moon's forward motion creates a continuous fall around our planet.</a:t>
            </a:r>
            <a:endParaRPr lang="en-US" sz="1750" dirty="0"/>
          </a:p>
        </p:txBody>
      </p:sp>
      <p:pic>
        <p:nvPicPr>
          <p:cNvPr id="9"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88924" y="2215515"/>
            <a:ext cx="4347567" cy="907256"/>
          </a:xfrm>
          <a:prstGeom prst="rect">
            <a:avLst/>
          </a:prstGeom>
        </p:spPr>
      </p:pic>
      <p:sp>
        <p:nvSpPr>
          <p:cNvPr id="10" name="Text 5"/>
          <p:cNvSpPr/>
          <p:nvPr/>
        </p:nvSpPr>
        <p:spPr>
          <a:xfrm>
            <a:off x="9715738" y="3349585"/>
            <a:ext cx="2919055" cy="368498"/>
          </a:xfrm>
          <a:prstGeom prst="rect">
            <a:avLst/>
          </a:prstGeom>
          <a:noFill/>
          <a:ln/>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Universal Gravitation</a:t>
            </a:r>
            <a:endParaRPr lang="en-US" sz="2200" dirty="0"/>
          </a:p>
        </p:txBody>
      </p:sp>
      <p:sp>
        <p:nvSpPr>
          <p:cNvPr id="11" name="Text 6"/>
          <p:cNvSpPr/>
          <p:nvPr/>
        </p:nvSpPr>
        <p:spPr>
          <a:xfrm>
            <a:off x="9715738" y="3854172"/>
            <a:ext cx="3893939" cy="1768793"/>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He formulated the Universal Law of Gravitation: every mass attracts every other mass with a force proportional to their masses and inversely proportional to the square of distance between them.</a:t>
            </a:r>
            <a:endParaRPr lang="en-US" sz="1750" dirty="0"/>
          </a:p>
        </p:txBody>
      </p:sp>
      <p:sp>
        <p:nvSpPr>
          <p:cNvPr id="12" name="Text 7"/>
          <p:cNvSpPr/>
          <p:nvPr/>
        </p:nvSpPr>
        <p:spPr>
          <a:xfrm>
            <a:off x="1133951" y="6360081"/>
            <a:ext cx="12702659" cy="589598"/>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"I began to think of gravity extending to the orb of the Moon... and thereby compared the force requisite to keep the Moon in her orb with the force of gravity at the surface of the Earth."</a:t>
            </a:r>
            <a:endParaRPr lang="en-US" sz="1750" dirty="0"/>
          </a:p>
        </p:txBody>
      </p:sp>
      <p:sp>
        <p:nvSpPr>
          <p:cNvPr id="13" name="Shape 8"/>
          <p:cNvSpPr/>
          <p:nvPr/>
        </p:nvSpPr>
        <p:spPr>
          <a:xfrm>
            <a:off x="793790" y="6104930"/>
            <a:ext cx="30480" cy="1099899"/>
          </a:xfrm>
          <a:prstGeom prst="rect">
            <a:avLst/>
          </a:prstGeom>
          <a:solidFill>
            <a:srgbClr val="6296FF"/>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359098"/>
            <a:ext cx="6942058" cy="737116"/>
          </a:xfrm>
          <a:prstGeom prst="rect">
            <a:avLst/>
          </a:prstGeom>
          <a:noFill/>
          <a:ln/>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Newton's Laws of Motion</a:t>
            </a:r>
            <a:endParaRPr lang="en-US" sz="4450" dirty="0"/>
          </a:p>
        </p:txBody>
      </p:sp>
      <p:sp>
        <p:nvSpPr>
          <p:cNvPr id="3" name="Text 1"/>
          <p:cNvSpPr/>
          <p:nvPr/>
        </p:nvSpPr>
        <p:spPr>
          <a:xfrm>
            <a:off x="793790" y="2186940"/>
            <a:ext cx="4965740" cy="368498"/>
          </a:xfrm>
          <a:prstGeom prst="rect">
            <a:avLst/>
          </a:prstGeom>
          <a:noFill/>
          <a:ln/>
        </p:spPr>
        <p:txBody>
          <a:bodyPr wrap="none" lIns="0" tIns="0" rIns="0" bIns="0" rtlCol="0" anchor="t"/>
          <a:lstStyle/>
          <a:p>
            <a:pPr marL="0" indent="0" algn="l">
              <a:lnSpc>
                <a:spcPts val="2900"/>
              </a:lnSpc>
              <a:buNone/>
            </a:pPr>
            <a:r>
              <a:rPr lang="en-US" sz="2200" b="1" dirty="0">
                <a:solidFill>
                  <a:srgbClr val="F2F5FA"/>
                </a:solidFill>
                <a:latin typeface="Geist Bold" pitchFamily="34" charset="0"/>
                <a:ea typeface="Geist Bold" pitchFamily="34" charset="-122"/>
                <a:cs typeface="Geist Bold" pitchFamily="34" charset="-120"/>
              </a:rPr>
              <a:t>The Foundation of Classical Physics</a:t>
            </a:r>
            <a:endParaRPr lang="en-US" sz="2200" dirty="0"/>
          </a:p>
        </p:txBody>
      </p:sp>
      <p:sp>
        <p:nvSpPr>
          <p:cNvPr id="4" name="Shape 2"/>
          <p:cNvSpPr/>
          <p:nvPr/>
        </p:nvSpPr>
        <p:spPr>
          <a:xfrm>
            <a:off x="793790" y="2895600"/>
            <a:ext cx="4196358" cy="3130153"/>
          </a:xfrm>
          <a:prstGeom prst="roundRect">
            <a:avLst>
              <a:gd name="adj" fmla="val 3044"/>
            </a:avLst>
          </a:prstGeom>
          <a:solidFill>
            <a:srgbClr val="101620"/>
          </a:solidFill>
          <a:ln w="22860">
            <a:solidFill>
              <a:srgbClr val="6296FF"/>
            </a:solidFill>
            <a:prstDash val="solid"/>
          </a:ln>
        </p:spPr>
      </p:sp>
      <p:sp>
        <p:nvSpPr>
          <p:cNvPr id="5" name="Text 3"/>
          <p:cNvSpPr/>
          <p:nvPr/>
        </p:nvSpPr>
        <p:spPr>
          <a:xfrm>
            <a:off x="1043464" y="3145274"/>
            <a:ext cx="3402330" cy="442317"/>
          </a:xfrm>
          <a:prstGeom prst="rect">
            <a:avLst/>
          </a:prstGeom>
          <a:noFill/>
          <a:ln/>
        </p:spPr>
        <p:txBody>
          <a:bodyPr wrap="none" lIns="0" tIns="0" rIns="0" bIns="0" rtlCol="0" anchor="t"/>
          <a:lstStyle/>
          <a:p>
            <a:pPr marL="0" indent="0" algn="l">
              <a:lnSpc>
                <a:spcPts val="3450"/>
              </a:lnSpc>
              <a:buNone/>
            </a:pPr>
            <a:r>
              <a:rPr lang="en-US" sz="2650" b="1" dirty="0">
                <a:solidFill>
                  <a:srgbClr val="EBEDF0"/>
                </a:solidFill>
                <a:latin typeface="Geist Bold" pitchFamily="34" charset="0"/>
                <a:ea typeface="Geist Bold" pitchFamily="34" charset="-122"/>
                <a:cs typeface="Geist Bold" pitchFamily="34" charset="-120"/>
              </a:rPr>
              <a:t>First Law: Inertia</a:t>
            </a:r>
            <a:endParaRPr lang="en-US" sz="2650" dirty="0"/>
          </a:p>
        </p:txBody>
      </p:sp>
      <p:sp>
        <p:nvSpPr>
          <p:cNvPr id="6" name="Text 4"/>
          <p:cNvSpPr/>
          <p:nvPr/>
        </p:nvSpPr>
        <p:spPr>
          <a:xfrm>
            <a:off x="1043464" y="3723680"/>
            <a:ext cx="3697010" cy="1179195"/>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An object at rest stays at rest, and an object in motion stays in motion at constant velocity, unless acted upon by an external force.</a:t>
            </a:r>
            <a:endParaRPr lang="en-US" sz="1750" dirty="0"/>
          </a:p>
        </p:txBody>
      </p:sp>
      <p:sp>
        <p:nvSpPr>
          <p:cNvPr id="7" name="Text 5"/>
          <p:cNvSpPr/>
          <p:nvPr/>
        </p:nvSpPr>
        <p:spPr>
          <a:xfrm>
            <a:off x="1043464" y="5038963"/>
            <a:ext cx="3697010" cy="589598"/>
          </a:xfrm>
          <a:prstGeom prst="rect">
            <a:avLst/>
          </a:prstGeom>
          <a:noFill/>
          <a:ln/>
        </p:spPr>
        <p:txBody>
          <a:bodyPr wrap="square" lIns="0" tIns="0" rIns="0" bIns="0" rtlCol="0" anchor="t"/>
          <a:lstStyle/>
          <a:p>
            <a:pPr marL="0" indent="0" algn="l">
              <a:lnSpc>
                <a:spcPts val="2300"/>
              </a:lnSpc>
              <a:buNone/>
            </a:pPr>
            <a:r>
              <a:rPr lang="en-US" sz="1750" i="1" dirty="0">
                <a:solidFill>
                  <a:srgbClr val="EBEDF0"/>
                </a:solidFill>
                <a:latin typeface="Geist" pitchFamily="34" charset="0"/>
                <a:ea typeface="Geist" pitchFamily="34" charset="-122"/>
                <a:cs typeface="Geist" pitchFamily="34" charset="-120"/>
              </a:rPr>
              <a:t>Objects resist changes to their state of motion.</a:t>
            </a:r>
            <a:endParaRPr lang="en-US" sz="1750" dirty="0"/>
          </a:p>
        </p:txBody>
      </p:sp>
      <p:sp>
        <p:nvSpPr>
          <p:cNvPr id="8" name="Shape 6"/>
          <p:cNvSpPr/>
          <p:nvPr/>
        </p:nvSpPr>
        <p:spPr>
          <a:xfrm>
            <a:off x="5216962" y="2895600"/>
            <a:ext cx="4196358" cy="3130153"/>
          </a:xfrm>
          <a:prstGeom prst="roundRect">
            <a:avLst>
              <a:gd name="adj" fmla="val 3044"/>
            </a:avLst>
          </a:prstGeom>
          <a:solidFill>
            <a:srgbClr val="101620"/>
          </a:solidFill>
          <a:ln w="22860">
            <a:solidFill>
              <a:srgbClr val="12386E"/>
            </a:solidFill>
            <a:prstDash val="solid"/>
          </a:ln>
        </p:spPr>
      </p:sp>
      <p:sp>
        <p:nvSpPr>
          <p:cNvPr id="9" name="Text 7"/>
          <p:cNvSpPr/>
          <p:nvPr/>
        </p:nvSpPr>
        <p:spPr>
          <a:xfrm>
            <a:off x="5466636" y="3145274"/>
            <a:ext cx="3402330" cy="442317"/>
          </a:xfrm>
          <a:prstGeom prst="rect">
            <a:avLst/>
          </a:prstGeom>
          <a:noFill/>
          <a:ln/>
        </p:spPr>
        <p:txBody>
          <a:bodyPr wrap="none" lIns="0" tIns="0" rIns="0" bIns="0" rtlCol="0" anchor="t"/>
          <a:lstStyle/>
          <a:p>
            <a:pPr marL="0" indent="0" algn="l">
              <a:lnSpc>
                <a:spcPts val="3450"/>
              </a:lnSpc>
              <a:buNone/>
            </a:pPr>
            <a:r>
              <a:rPr lang="en-US" sz="2650" b="1" dirty="0">
                <a:solidFill>
                  <a:srgbClr val="EBEDF0"/>
                </a:solidFill>
                <a:latin typeface="Geist Bold" pitchFamily="34" charset="0"/>
                <a:ea typeface="Geist Bold" pitchFamily="34" charset="-122"/>
                <a:cs typeface="Geist Bold" pitchFamily="34" charset="-120"/>
              </a:rPr>
              <a:t>Second Law: F=ma</a:t>
            </a:r>
            <a:endParaRPr lang="en-US" sz="2650" dirty="0"/>
          </a:p>
        </p:txBody>
      </p:sp>
      <p:sp>
        <p:nvSpPr>
          <p:cNvPr id="10" name="Text 8"/>
          <p:cNvSpPr/>
          <p:nvPr/>
        </p:nvSpPr>
        <p:spPr>
          <a:xfrm>
            <a:off x="5466636" y="3723680"/>
            <a:ext cx="3697010" cy="1473994"/>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The force acting on an object equals its mass multiplied by its acceleration. This mathematical relationship quantifies how forces change motion.</a:t>
            </a:r>
            <a:endParaRPr lang="en-US" sz="1750" dirty="0"/>
          </a:p>
        </p:txBody>
      </p:sp>
      <p:sp>
        <p:nvSpPr>
          <p:cNvPr id="11" name="Text 9"/>
          <p:cNvSpPr/>
          <p:nvPr/>
        </p:nvSpPr>
        <p:spPr>
          <a:xfrm>
            <a:off x="5466636" y="5333762"/>
            <a:ext cx="3697010" cy="294799"/>
          </a:xfrm>
          <a:prstGeom prst="rect">
            <a:avLst/>
          </a:prstGeom>
          <a:noFill/>
          <a:ln/>
        </p:spPr>
        <p:txBody>
          <a:bodyPr wrap="none" lIns="0" tIns="0" rIns="0" bIns="0" rtlCol="0" anchor="t"/>
          <a:lstStyle/>
          <a:p>
            <a:pPr marL="0" indent="0" algn="l">
              <a:lnSpc>
                <a:spcPts val="2300"/>
              </a:lnSpc>
              <a:buNone/>
            </a:pPr>
            <a:r>
              <a:rPr lang="en-US" sz="1750" i="1" dirty="0">
                <a:solidFill>
                  <a:srgbClr val="EBEDF0"/>
                </a:solidFill>
                <a:latin typeface="Geist" pitchFamily="34" charset="0"/>
                <a:ea typeface="Geist" pitchFamily="34" charset="-122"/>
                <a:cs typeface="Geist" pitchFamily="34" charset="-120"/>
              </a:rPr>
              <a:t>Force = Mass × Acceleration</a:t>
            </a:r>
            <a:endParaRPr lang="en-US" sz="1750" dirty="0"/>
          </a:p>
        </p:txBody>
      </p:sp>
      <p:sp>
        <p:nvSpPr>
          <p:cNvPr id="12" name="Shape 10"/>
          <p:cNvSpPr/>
          <p:nvPr/>
        </p:nvSpPr>
        <p:spPr>
          <a:xfrm>
            <a:off x="9640133" y="2895600"/>
            <a:ext cx="4196358" cy="3130153"/>
          </a:xfrm>
          <a:prstGeom prst="roundRect">
            <a:avLst>
              <a:gd name="adj" fmla="val 3044"/>
            </a:avLst>
          </a:prstGeom>
          <a:solidFill>
            <a:srgbClr val="101620"/>
          </a:solidFill>
          <a:ln w="22860">
            <a:solidFill>
              <a:srgbClr val="1F2A5D"/>
            </a:solidFill>
            <a:prstDash val="solid"/>
          </a:ln>
        </p:spPr>
      </p:sp>
      <p:sp>
        <p:nvSpPr>
          <p:cNvPr id="13" name="Text 11"/>
          <p:cNvSpPr/>
          <p:nvPr/>
        </p:nvSpPr>
        <p:spPr>
          <a:xfrm>
            <a:off x="9889808" y="3145274"/>
            <a:ext cx="3697010" cy="884634"/>
          </a:xfrm>
          <a:prstGeom prst="rect">
            <a:avLst/>
          </a:prstGeom>
          <a:noFill/>
          <a:ln/>
        </p:spPr>
        <p:txBody>
          <a:bodyPr wrap="square" lIns="0" tIns="0" rIns="0" bIns="0" rtlCol="0" anchor="t"/>
          <a:lstStyle/>
          <a:p>
            <a:pPr marL="0" indent="0" algn="l">
              <a:lnSpc>
                <a:spcPts val="3450"/>
              </a:lnSpc>
              <a:buNone/>
            </a:pPr>
            <a:r>
              <a:rPr lang="en-US" sz="2650" b="1" dirty="0">
                <a:solidFill>
                  <a:srgbClr val="EBEDF0"/>
                </a:solidFill>
                <a:latin typeface="Geist Bold" pitchFamily="34" charset="0"/>
                <a:ea typeface="Geist Bold" pitchFamily="34" charset="-122"/>
                <a:cs typeface="Geist Bold" pitchFamily="34" charset="-120"/>
              </a:rPr>
              <a:t>Third Law: Action-Reaction</a:t>
            </a:r>
            <a:endParaRPr lang="en-US" sz="2650" dirty="0"/>
          </a:p>
        </p:txBody>
      </p:sp>
      <p:sp>
        <p:nvSpPr>
          <p:cNvPr id="14" name="Text 12"/>
          <p:cNvSpPr/>
          <p:nvPr/>
        </p:nvSpPr>
        <p:spPr>
          <a:xfrm>
            <a:off x="9889808" y="4165997"/>
            <a:ext cx="3697010" cy="1179195"/>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For every action, there is an equal and opposite reaction. When one object exerts force on another, the second exerts an equal force back.</a:t>
            </a:r>
            <a:endParaRPr lang="en-US" sz="1750" dirty="0"/>
          </a:p>
        </p:txBody>
      </p:sp>
      <p:sp>
        <p:nvSpPr>
          <p:cNvPr id="15" name="Text 13"/>
          <p:cNvSpPr/>
          <p:nvPr/>
        </p:nvSpPr>
        <p:spPr>
          <a:xfrm>
            <a:off x="9889808" y="5481280"/>
            <a:ext cx="3697010" cy="294799"/>
          </a:xfrm>
          <a:prstGeom prst="rect">
            <a:avLst/>
          </a:prstGeom>
          <a:noFill/>
          <a:ln/>
        </p:spPr>
        <p:txBody>
          <a:bodyPr wrap="none" lIns="0" tIns="0" rIns="0" bIns="0" rtlCol="0" anchor="t"/>
          <a:lstStyle/>
          <a:p>
            <a:pPr marL="0" indent="0" algn="l">
              <a:lnSpc>
                <a:spcPts val="2300"/>
              </a:lnSpc>
              <a:buNone/>
            </a:pPr>
            <a:r>
              <a:rPr lang="en-US" sz="1750" i="1" dirty="0">
                <a:solidFill>
                  <a:srgbClr val="EBEDF0"/>
                </a:solidFill>
                <a:latin typeface="Geist" pitchFamily="34" charset="0"/>
                <a:ea typeface="Geist" pitchFamily="34" charset="-122"/>
                <a:cs typeface="Geist" pitchFamily="34" charset="-120"/>
              </a:rPr>
              <a:t>Forces always come in pairs.</a:t>
            </a:r>
            <a:endParaRPr lang="en-US" sz="1750" dirty="0"/>
          </a:p>
        </p:txBody>
      </p:sp>
      <p:sp>
        <p:nvSpPr>
          <p:cNvPr id="16" name="Text 14"/>
          <p:cNvSpPr/>
          <p:nvPr/>
        </p:nvSpPr>
        <p:spPr>
          <a:xfrm>
            <a:off x="793790" y="6280904"/>
            <a:ext cx="13042821" cy="589598"/>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These three elegant laws, published in Newton's </a:t>
            </a:r>
            <a:r>
              <a:rPr lang="en-US" sz="1750" i="1" dirty="0">
                <a:solidFill>
                  <a:srgbClr val="EBEDF0"/>
                </a:solidFill>
                <a:latin typeface="Geist" pitchFamily="34" charset="0"/>
                <a:ea typeface="Geist" pitchFamily="34" charset="-122"/>
                <a:cs typeface="Geist" pitchFamily="34" charset="-120"/>
              </a:rPr>
              <a:t>Principia Mathematica</a:t>
            </a:r>
            <a:r>
              <a:rPr lang="en-US" sz="1750" dirty="0">
                <a:solidFill>
                  <a:srgbClr val="EBEDF0"/>
                </a:solidFill>
                <a:latin typeface="Geist" pitchFamily="34" charset="0"/>
                <a:ea typeface="Geist" pitchFamily="34" charset="-122"/>
                <a:cs typeface="Geist" pitchFamily="34" charset="-120"/>
              </a:rPr>
              <a:t> (1687), explained everything from projectile motion to planetary orbits, becoming the cornerstone of physics for over two centuries.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69680" y="0"/>
            <a:ext cx="5760720" cy="8229600"/>
          </a:xfrm>
          <a:prstGeom prst="rect">
            <a:avLst/>
          </a:prstGeom>
        </p:spPr>
      </p:pic>
      <p:sp>
        <p:nvSpPr>
          <p:cNvPr id="3" name="Text 0"/>
          <p:cNvSpPr/>
          <p:nvPr/>
        </p:nvSpPr>
        <p:spPr>
          <a:xfrm>
            <a:off x="793790" y="3207663"/>
            <a:ext cx="6965037" cy="589717"/>
          </a:xfrm>
          <a:prstGeom prst="rect">
            <a:avLst/>
          </a:prstGeom>
          <a:noFill/>
          <a:ln/>
        </p:spPr>
        <p:txBody>
          <a:bodyPr wrap="none" lIns="0" tIns="0" rIns="0" bIns="0" rtlCol="0" anchor="t"/>
          <a:lstStyle/>
          <a:p>
            <a:pPr marL="0" indent="0" algn="l">
              <a:lnSpc>
                <a:spcPts val="4600"/>
              </a:lnSpc>
              <a:buNone/>
            </a:pPr>
            <a:r>
              <a:rPr lang="en-US" sz="3550" b="1" dirty="0">
                <a:solidFill>
                  <a:srgbClr val="F2F5FA"/>
                </a:solidFill>
                <a:latin typeface="Geist Bold" pitchFamily="34" charset="0"/>
                <a:ea typeface="Geist Bold" pitchFamily="34" charset="-122"/>
                <a:cs typeface="Geist Bold" pitchFamily="34" charset="-120"/>
              </a:rPr>
              <a:t>One Force, Infinite Applications</a:t>
            </a:r>
            <a:endParaRPr lang="en-US" sz="3550" dirty="0"/>
          </a:p>
        </p:txBody>
      </p:sp>
      <p:sp>
        <p:nvSpPr>
          <p:cNvPr id="4" name="Text 1"/>
          <p:cNvSpPr/>
          <p:nvPr/>
        </p:nvSpPr>
        <p:spPr>
          <a:xfrm>
            <a:off x="793790" y="4137541"/>
            <a:ext cx="7556421" cy="884396"/>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Newton's genius was recognizing that the same gravitational force operates on Earth and in the heavens—unifying terrestrial and celestial mechanics into a single, elegant framework.</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976920"/>
          </a:xfrm>
          <a:prstGeom prst="rect">
            <a:avLst/>
          </a:prstGeom>
        </p:spPr>
      </p:pic>
      <p:sp>
        <p:nvSpPr>
          <p:cNvPr id="3" name="Shape 0"/>
          <p:cNvSpPr/>
          <p:nvPr/>
        </p:nvSpPr>
        <p:spPr>
          <a:xfrm>
            <a:off x="793790" y="4467701"/>
            <a:ext cx="1516023" cy="371832"/>
          </a:xfrm>
          <a:prstGeom prst="roundRect">
            <a:avLst>
              <a:gd name="adj" fmla="val 20497"/>
            </a:avLst>
          </a:prstGeom>
          <a:solidFill>
            <a:srgbClr val="00194D"/>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878" y="4562832"/>
            <a:ext cx="181451" cy="181451"/>
          </a:xfrm>
          <a:prstGeom prst="rect">
            <a:avLst/>
          </a:prstGeom>
        </p:spPr>
      </p:pic>
      <p:sp>
        <p:nvSpPr>
          <p:cNvPr id="5" name="Text 1"/>
          <p:cNvSpPr/>
          <p:nvPr/>
        </p:nvSpPr>
        <p:spPr>
          <a:xfrm>
            <a:off x="1202055" y="4535686"/>
            <a:ext cx="971669" cy="235863"/>
          </a:xfrm>
          <a:prstGeom prst="rect">
            <a:avLst/>
          </a:prstGeom>
          <a:noFill/>
          <a:ln/>
        </p:spPr>
        <p:txBody>
          <a:bodyPr wrap="none" lIns="0" tIns="0" rIns="0" bIns="0" rtlCol="0" anchor="t"/>
          <a:lstStyle/>
          <a:p>
            <a:pPr marL="0" indent="0" algn="l">
              <a:lnSpc>
                <a:spcPts val="1850"/>
              </a:lnSpc>
              <a:buNone/>
            </a:pPr>
            <a:r>
              <a:rPr lang="en-US" sz="1400" dirty="0">
                <a:solidFill>
                  <a:srgbClr val="EBEDF0"/>
                </a:solidFill>
                <a:latin typeface="Geist" pitchFamily="34" charset="0"/>
                <a:ea typeface="Geist" pitchFamily="34" charset="-122"/>
                <a:cs typeface="Geist" pitchFamily="34" charset="-120"/>
              </a:rPr>
              <a:t>CHAPTER 4</a:t>
            </a:r>
            <a:endParaRPr lang="en-US" sz="1400" dirty="0"/>
          </a:p>
        </p:txBody>
      </p:sp>
      <p:sp>
        <p:nvSpPr>
          <p:cNvPr id="6" name="Text 2"/>
          <p:cNvSpPr/>
          <p:nvPr/>
        </p:nvSpPr>
        <p:spPr>
          <a:xfrm>
            <a:off x="793790" y="4930259"/>
            <a:ext cx="9161264" cy="737116"/>
          </a:xfrm>
          <a:prstGeom prst="rect">
            <a:avLst/>
          </a:prstGeom>
          <a:noFill/>
          <a:ln/>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Master of Mathematics and Light</a:t>
            </a:r>
            <a:endParaRPr lang="en-US" sz="4450" dirty="0"/>
          </a:p>
        </p:txBody>
      </p:sp>
      <p:sp>
        <p:nvSpPr>
          <p:cNvPr id="7" name="Text 3"/>
          <p:cNvSpPr/>
          <p:nvPr/>
        </p:nvSpPr>
        <p:spPr>
          <a:xfrm>
            <a:off x="793790" y="6007537"/>
            <a:ext cx="13042821" cy="589598"/>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Beyond gravity and motion, Newton revolutionized mathematics by inventing calculus and transformed our understanding of light through ingenious experiments that revealed its hidden nature.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2094905" y="788789"/>
            <a:ext cx="9106376" cy="491728"/>
          </a:xfrm>
          <a:prstGeom prst="rect">
            <a:avLst/>
          </a:prstGeom>
          <a:noFill/>
          <a:ln/>
        </p:spPr>
        <p:txBody>
          <a:bodyPr wrap="none" lIns="0" tIns="0" rIns="0" bIns="0" rtlCol="0" anchor="t"/>
          <a:lstStyle/>
          <a:p>
            <a:pPr marL="0" indent="0" algn="l">
              <a:lnSpc>
                <a:spcPts val="3850"/>
              </a:lnSpc>
              <a:buNone/>
            </a:pPr>
            <a:r>
              <a:rPr lang="en-US" sz="2950" b="1" dirty="0">
                <a:solidFill>
                  <a:srgbClr val="F2F5FA"/>
                </a:solidFill>
                <a:latin typeface="Geist Bold" pitchFamily="34" charset="0"/>
                <a:ea typeface="Geist Bold" pitchFamily="34" charset="-122"/>
                <a:cs typeface="Geist Bold" pitchFamily="34" charset="-120"/>
              </a:rPr>
              <a:t>Inventor of Calculus: The Mathematics of Change</a:t>
            </a:r>
            <a:endParaRPr lang="en-US" sz="2950" dirty="0"/>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4905" y="1545312"/>
            <a:ext cx="5035629" cy="5035629"/>
          </a:xfrm>
          <a:prstGeom prst="rect">
            <a:avLst/>
          </a:prstGeom>
        </p:spPr>
      </p:pic>
      <p:sp>
        <p:nvSpPr>
          <p:cNvPr id="4" name="Shape 1"/>
          <p:cNvSpPr/>
          <p:nvPr/>
        </p:nvSpPr>
        <p:spPr>
          <a:xfrm>
            <a:off x="7507248" y="1545312"/>
            <a:ext cx="5035629" cy="1171456"/>
          </a:xfrm>
          <a:prstGeom prst="roundRect">
            <a:avLst>
              <a:gd name="adj" fmla="val 5425"/>
            </a:avLst>
          </a:prstGeom>
          <a:solidFill>
            <a:srgbClr val="101620">
              <a:alpha val="95000"/>
            </a:srgbClr>
          </a:solidFill>
          <a:ln w="15240">
            <a:solidFill>
              <a:srgbClr val="002A80"/>
            </a:solidFill>
            <a:prstDash val="solid"/>
          </a:ln>
        </p:spPr>
      </p:sp>
      <p:sp>
        <p:nvSpPr>
          <p:cNvPr id="5" name="Text 2"/>
          <p:cNvSpPr/>
          <p:nvPr/>
        </p:nvSpPr>
        <p:spPr>
          <a:xfrm>
            <a:off x="7673697" y="1711762"/>
            <a:ext cx="2134076" cy="245864"/>
          </a:xfrm>
          <a:prstGeom prst="rect">
            <a:avLst/>
          </a:prstGeom>
          <a:noFill/>
          <a:ln/>
        </p:spPr>
        <p:txBody>
          <a:bodyPr wrap="none" lIns="0" tIns="0" rIns="0" bIns="0" rtlCol="0" anchor="t"/>
          <a:lstStyle/>
          <a:p>
            <a:pPr marL="0" indent="0" algn="l">
              <a:lnSpc>
                <a:spcPts val="1900"/>
              </a:lnSpc>
              <a:buNone/>
            </a:pPr>
            <a:r>
              <a:rPr lang="en-US" sz="1450" b="1" dirty="0">
                <a:solidFill>
                  <a:srgbClr val="EBEDF0"/>
                </a:solidFill>
                <a:latin typeface="Geist Bold" pitchFamily="34" charset="0"/>
                <a:ea typeface="Geist Bold" pitchFamily="34" charset="-122"/>
                <a:cs typeface="Geist Bold" pitchFamily="34" charset="-120"/>
              </a:rPr>
              <a:t>Independent Discovery</a:t>
            </a:r>
            <a:endParaRPr lang="en-US" sz="1450" dirty="0"/>
          </a:p>
        </p:txBody>
      </p:sp>
      <p:sp>
        <p:nvSpPr>
          <p:cNvPr id="6" name="Text 3"/>
          <p:cNvSpPr/>
          <p:nvPr/>
        </p:nvSpPr>
        <p:spPr>
          <a:xfrm>
            <a:off x="7673697" y="2058472"/>
            <a:ext cx="4702731" cy="491847"/>
          </a:xfrm>
          <a:prstGeom prst="rect">
            <a:avLst/>
          </a:prstGeom>
          <a:noFill/>
          <a:ln/>
        </p:spPr>
        <p:txBody>
          <a:bodyPr wrap="square" lIns="0" tIns="0" rIns="0" bIns="0" rtlCol="0" anchor="t"/>
          <a:lstStyle/>
          <a:p>
            <a:pPr marL="0" indent="0" algn="l">
              <a:lnSpc>
                <a:spcPts val="1250"/>
              </a:lnSpc>
              <a:buNone/>
            </a:pPr>
            <a:r>
              <a:rPr lang="en-US" sz="1150" dirty="0">
                <a:solidFill>
                  <a:srgbClr val="EBEDF0"/>
                </a:solidFill>
                <a:latin typeface="Geist" pitchFamily="34" charset="0"/>
                <a:ea typeface="Geist" pitchFamily="34" charset="-122"/>
                <a:cs typeface="Geist" pitchFamily="34" charset="-120"/>
              </a:rPr>
              <a:t>Newton independently developed calculus alongside German mathematician Gottfried Leibniz, though Newton's work came first (1665-1666). Their bitter priority dispute lasted decades.</a:t>
            </a:r>
            <a:endParaRPr lang="en-US" sz="1150" dirty="0"/>
          </a:p>
        </p:txBody>
      </p:sp>
      <p:sp>
        <p:nvSpPr>
          <p:cNvPr id="7" name="Shape 4"/>
          <p:cNvSpPr/>
          <p:nvPr/>
        </p:nvSpPr>
        <p:spPr>
          <a:xfrm>
            <a:off x="7507248" y="2817614"/>
            <a:ext cx="5035629" cy="1171456"/>
          </a:xfrm>
          <a:prstGeom prst="roundRect">
            <a:avLst>
              <a:gd name="adj" fmla="val 5425"/>
            </a:avLst>
          </a:prstGeom>
          <a:solidFill>
            <a:srgbClr val="101620">
              <a:alpha val="95000"/>
            </a:srgbClr>
          </a:solidFill>
          <a:ln w="15240">
            <a:solidFill>
              <a:srgbClr val="002A80"/>
            </a:solidFill>
            <a:prstDash val="solid"/>
          </a:ln>
        </p:spPr>
      </p:sp>
      <p:sp>
        <p:nvSpPr>
          <p:cNvPr id="8" name="Text 5"/>
          <p:cNvSpPr/>
          <p:nvPr/>
        </p:nvSpPr>
        <p:spPr>
          <a:xfrm>
            <a:off x="7673697" y="2984063"/>
            <a:ext cx="2154079" cy="245864"/>
          </a:xfrm>
          <a:prstGeom prst="rect">
            <a:avLst/>
          </a:prstGeom>
          <a:noFill/>
          <a:ln/>
        </p:spPr>
        <p:txBody>
          <a:bodyPr wrap="none" lIns="0" tIns="0" rIns="0" bIns="0" rtlCol="0" anchor="t"/>
          <a:lstStyle/>
          <a:p>
            <a:pPr marL="0" indent="0" algn="l">
              <a:lnSpc>
                <a:spcPts val="1900"/>
              </a:lnSpc>
              <a:buNone/>
            </a:pPr>
            <a:r>
              <a:rPr lang="en-US" sz="1450" b="1" dirty="0">
                <a:solidFill>
                  <a:srgbClr val="EBEDF0"/>
                </a:solidFill>
                <a:latin typeface="Geist Bold" pitchFamily="34" charset="0"/>
                <a:ea typeface="Geist Bold" pitchFamily="34" charset="-122"/>
                <a:cs typeface="Geist Bold" pitchFamily="34" charset="-120"/>
              </a:rPr>
              <a:t>Revolutionary Methods</a:t>
            </a:r>
            <a:endParaRPr lang="en-US" sz="1450" dirty="0"/>
          </a:p>
        </p:txBody>
      </p:sp>
      <p:sp>
        <p:nvSpPr>
          <p:cNvPr id="9" name="Text 6"/>
          <p:cNvSpPr/>
          <p:nvPr/>
        </p:nvSpPr>
        <p:spPr>
          <a:xfrm>
            <a:off x="7673697" y="3330773"/>
            <a:ext cx="4702731" cy="491847"/>
          </a:xfrm>
          <a:prstGeom prst="rect">
            <a:avLst/>
          </a:prstGeom>
          <a:noFill/>
          <a:ln/>
        </p:spPr>
        <p:txBody>
          <a:bodyPr wrap="square" lIns="0" tIns="0" rIns="0" bIns="0" rtlCol="0" anchor="t"/>
          <a:lstStyle/>
          <a:p>
            <a:pPr marL="0" indent="0" algn="l">
              <a:lnSpc>
                <a:spcPts val="1250"/>
              </a:lnSpc>
              <a:buNone/>
            </a:pPr>
            <a:r>
              <a:rPr lang="en-US" sz="1150" dirty="0">
                <a:solidFill>
                  <a:srgbClr val="EBEDF0"/>
                </a:solidFill>
                <a:latin typeface="Geist" pitchFamily="34" charset="0"/>
                <a:ea typeface="Geist" pitchFamily="34" charset="-122"/>
                <a:cs typeface="Geist" pitchFamily="34" charset="-120"/>
              </a:rPr>
              <a:t>Created the generalized binomial theorem, Newton's method for finding roots, and techniques for infinite series—tools that opened entirely new realms of mathematical analysis.</a:t>
            </a:r>
            <a:endParaRPr lang="en-US" sz="1150" dirty="0"/>
          </a:p>
        </p:txBody>
      </p:sp>
      <p:sp>
        <p:nvSpPr>
          <p:cNvPr id="10" name="Shape 7"/>
          <p:cNvSpPr/>
          <p:nvPr/>
        </p:nvSpPr>
        <p:spPr>
          <a:xfrm>
            <a:off x="7507248" y="4089916"/>
            <a:ext cx="5035629" cy="1171456"/>
          </a:xfrm>
          <a:prstGeom prst="roundRect">
            <a:avLst>
              <a:gd name="adj" fmla="val 5425"/>
            </a:avLst>
          </a:prstGeom>
          <a:solidFill>
            <a:srgbClr val="101620">
              <a:alpha val="95000"/>
            </a:srgbClr>
          </a:solidFill>
          <a:ln w="15240">
            <a:solidFill>
              <a:srgbClr val="002A80"/>
            </a:solidFill>
            <a:prstDash val="solid"/>
          </a:ln>
        </p:spPr>
      </p:sp>
      <p:sp>
        <p:nvSpPr>
          <p:cNvPr id="11" name="Text 8"/>
          <p:cNvSpPr/>
          <p:nvPr/>
        </p:nvSpPr>
        <p:spPr>
          <a:xfrm>
            <a:off x="7673697" y="4256365"/>
            <a:ext cx="1891308" cy="245864"/>
          </a:xfrm>
          <a:prstGeom prst="rect">
            <a:avLst/>
          </a:prstGeom>
          <a:noFill/>
          <a:ln/>
        </p:spPr>
        <p:txBody>
          <a:bodyPr wrap="none" lIns="0" tIns="0" rIns="0" bIns="0" rtlCol="0" anchor="t"/>
          <a:lstStyle/>
          <a:p>
            <a:pPr marL="0" indent="0" algn="l">
              <a:lnSpc>
                <a:spcPts val="1900"/>
              </a:lnSpc>
              <a:buNone/>
            </a:pPr>
            <a:r>
              <a:rPr lang="en-US" sz="1450" b="1" dirty="0">
                <a:solidFill>
                  <a:srgbClr val="EBEDF0"/>
                </a:solidFill>
                <a:latin typeface="Geist Bold" pitchFamily="34" charset="0"/>
                <a:ea typeface="Geist Bold" pitchFamily="34" charset="-122"/>
                <a:cs typeface="Geist Bold" pitchFamily="34" charset="-120"/>
              </a:rPr>
              <a:t>Universal Impact</a:t>
            </a:r>
            <a:endParaRPr lang="en-US" sz="1450" dirty="0"/>
          </a:p>
        </p:txBody>
      </p:sp>
      <p:sp>
        <p:nvSpPr>
          <p:cNvPr id="12" name="Text 9"/>
          <p:cNvSpPr/>
          <p:nvPr/>
        </p:nvSpPr>
        <p:spPr>
          <a:xfrm>
            <a:off x="7673697" y="4603075"/>
            <a:ext cx="4702731" cy="491847"/>
          </a:xfrm>
          <a:prstGeom prst="rect">
            <a:avLst/>
          </a:prstGeom>
          <a:noFill/>
          <a:ln/>
        </p:spPr>
        <p:txBody>
          <a:bodyPr wrap="square" lIns="0" tIns="0" rIns="0" bIns="0" rtlCol="0" anchor="t"/>
          <a:lstStyle/>
          <a:p>
            <a:pPr marL="0" indent="0" algn="l">
              <a:lnSpc>
                <a:spcPts val="1250"/>
              </a:lnSpc>
              <a:buNone/>
            </a:pPr>
            <a:r>
              <a:rPr lang="en-US" sz="1150" dirty="0">
                <a:solidFill>
                  <a:srgbClr val="EBEDF0"/>
                </a:solidFill>
                <a:latin typeface="Geist" pitchFamily="34" charset="0"/>
                <a:ea typeface="Geist" pitchFamily="34" charset="-122"/>
                <a:cs typeface="Geist" pitchFamily="34" charset="-120"/>
              </a:rPr>
              <a:t>Calculus became the essential language for describing continuous change, enabling breakthroughs in physics, engineering, economics, biology, and every field requiring mathematical modeling.</a:t>
            </a:r>
            <a:endParaRPr lang="en-US" sz="1150" dirty="0"/>
          </a:p>
        </p:txBody>
      </p:sp>
      <p:sp>
        <p:nvSpPr>
          <p:cNvPr id="13" name="Shape 10"/>
          <p:cNvSpPr/>
          <p:nvPr/>
        </p:nvSpPr>
        <p:spPr>
          <a:xfrm>
            <a:off x="2094905" y="6807875"/>
            <a:ext cx="10440472" cy="632817"/>
          </a:xfrm>
          <a:prstGeom prst="roundRect">
            <a:avLst>
              <a:gd name="adj" fmla="val 10043"/>
            </a:avLst>
          </a:prstGeom>
          <a:solidFill>
            <a:srgbClr val="00194D"/>
          </a:solidFill>
          <a:ln/>
        </p:spPr>
      </p:sp>
      <p:pic>
        <p:nvPicPr>
          <p:cNvPr id="14"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46114" y="6996827"/>
            <a:ext cx="189071" cy="151209"/>
          </a:xfrm>
          <a:prstGeom prst="rect">
            <a:avLst/>
          </a:prstGeom>
        </p:spPr>
      </p:pic>
      <p:sp>
        <p:nvSpPr>
          <p:cNvPr id="15" name="Text 11"/>
          <p:cNvSpPr/>
          <p:nvPr/>
        </p:nvSpPr>
        <p:spPr>
          <a:xfrm>
            <a:off x="2586395" y="6946463"/>
            <a:ext cx="9797772" cy="327898"/>
          </a:xfrm>
          <a:prstGeom prst="rect">
            <a:avLst/>
          </a:prstGeom>
          <a:noFill/>
          <a:ln/>
        </p:spPr>
        <p:txBody>
          <a:bodyPr wrap="square" lIns="0" tIns="0" rIns="0" bIns="0" rtlCol="0" anchor="t"/>
          <a:lstStyle/>
          <a:p>
            <a:pPr marL="0" indent="0" algn="l">
              <a:lnSpc>
                <a:spcPts val="1250"/>
              </a:lnSpc>
              <a:buNone/>
            </a:pPr>
            <a:r>
              <a:rPr lang="en-US" sz="1150" b="1" dirty="0">
                <a:solidFill>
                  <a:srgbClr val="FFFFFF"/>
                </a:solidFill>
                <a:latin typeface="Geist" pitchFamily="34" charset="0"/>
                <a:ea typeface="Geist" pitchFamily="34" charset="-122"/>
                <a:cs typeface="Geist" pitchFamily="34" charset="-120"/>
              </a:rPr>
              <a:t>Newton's notation vs. Leibniz's notation:</a:t>
            </a:r>
            <a:r>
              <a:rPr lang="en-US" sz="1150" dirty="0">
                <a:solidFill>
                  <a:srgbClr val="FFFFFF"/>
                </a:solidFill>
                <a:latin typeface="Geist" pitchFamily="34" charset="0"/>
                <a:ea typeface="Geist" pitchFamily="34" charset="-122"/>
                <a:cs typeface="Geist" pitchFamily="34" charset="-120"/>
              </a:rPr>
              <a:t> While Newton used dot notation for derivatives, Leibniz's dx/dy notation proved more practical and became the standard still used today.</a:t>
            </a:r>
            <a:endParaRPr lang="en-US" sz="11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760720" cy="8229600"/>
          </a:xfrm>
          <a:prstGeom prst="rect">
            <a:avLst/>
          </a:prstGeom>
        </p:spPr>
      </p:pic>
      <p:sp>
        <p:nvSpPr>
          <p:cNvPr id="3" name="Text 0"/>
          <p:cNvSpPr/>
          <p:nvPr/>
        </p:nvSpPr>
        <p:spPr>
          <a:xfrm>
            <a:off x="6217325" y="954643"/>
            <a:ext cx="7682151" cy="1357313"/>
          </a:xfrm>
          <a:prstGeom prst="rect">
            <a:avLst/>
          </a:prstGeom>
          <a:noFill/>
          <a:ln/>
        </p:spPr>
        <p:txBody>
          <a:bodyPr wrap="square" lIns="0" tIns="0" rIns="0" bIns="0" rtlCol="0" anchor="t"/>
          <a:lstStyle/>
          <a:p>
            <a:pPr marL="0" indent="0" algn="l">
              <a:lnSpc>
                <a:spcPts val="5300"/>
              </a:lnSpc>
              <a:buNone/>
            </a:pPr>
            <a:r>
              <a:rPr lang="en-US" sz="4100" b="1" dirty="0">
                <a:solidFill>
                  <a:srgbClr val="F2F5FA"/>
                </a:solidFill>
                <a:latin typeface="Geist Bold" pitchFamily="34" charset="0"/>
                <a:ea typeface="Geist Bold" pitchFamily="34" charset="-122"/>
                <a:cs typeface="Geist Bold" pitchFamily="34" charset="-120"/>
              </a:rPr>
              <a:t>Optics and the Nature of Light</a:t>
            </a:r>
            <a:endParaRPr lang="en-US" sz="4100" dirty="0"/>
          </a:p>
        </p:txBody>
      </p:sp>
      <p:sp>
        <p:nvSpPr>
          <p:cNvPr id="4" name="Shape 1"/>
          <p:cNvSpPr/>
          <p:nvPr/>
        </p:nvSpPr>
        <p:spPr>
          <a:xfrm>
            <a:off x="6452235" y="2600325"/>
            <a:ext cx="22860" cy="4674632"/>
          </a:xfrm>
          <a:prstGeom prst="roundRect">
            <a:avLst>
              <a:gd name="adj" fmla="val 383703"/>
            </a:avLst>
          </a:prstGeom>
          <a:solidFill>
            <a:srgbClr val="002A80"/>
          </a:solidFill>
          <a:ln/>
        </p:spPr>
      </p:sp>
      <p:sp>
        <p:nvSpPr>
          <p:cNvPr id="5" name="Shape 2"/>
          <p:cNvSpPr/>
          <p:nvPr/>
        </p:nvSpPr>
        <p:spPr>
          <a:xfrm>
            <a:off x="6664285" y="2823805"/>
            <a:ext cx="626507" cy="22860"/>
          </a:xfrm>
          <a:prstGeom prst="roundRect">
            <a:avLst>
              <a:gd name="adj" fmla="val 383703"/>
            </a:avLst>
          </a:prstGeom>
          <a:solidFill>
            <a:srgbClr val="002A80"/>
          </a:solidFill>
          <a:ln/>
        </p:spPr>
      </p:sp>
      <p:sp>
        <p:nvSpPr>
          <p:cNvPr id="6" name="Shape 3"/>
          <p:cNvSpPr/>
          <p:nvPr/>
        </p:nvSpPr>
        <p:spPr>
          <a:xfrm>
            <a:off x="6217325" y="2600325"/>
            <a:ext cx="469821" cy="469821"/>
          </a:xfrm>
          <a:prstGeom prst="roundRect">
            <a:avLst>
              <a:gd name="adj" fmla="val 18670"/>
            </a:avLst>
          </a:prstGeom>
          <a:solidFill>
            <a:srgbClr val="101620"/>
          </a:solidFill>
          <a:ln w="22860">
            <a:solidFill>
              <a:srgbClr val="002A80"/>
            </a:solidFill>
            <a:prstDash val="solid"/>
          </a:ln>
        </p:spPr>
      </p:sp>
      <p:sp>
        <p:nvSpPr>
          <p:cNvPr id="7" name="Text 4"/>
          <p:cNvSpPr/>
          <p:nvPr/>
        </p:nvSpPr>
        <p:spPr>
          <a:xfrm>
            <a:off x="6295608" y="2631638"/>
            <a:ext cx="313253" cy="407194"/>
          </a:xfrm>
          <a:prstGeom prst="rect">
            <a:avLst/>
          </a:prstGeom>
          <a:noFill/>
          <a:ln/>
        </p:spPr>
        <p:txBody>
          <a:bodyPr wrap="none" lIns="0" tIns="0" rIns="0" bIns="0" rtlCol="0" anchor="t"/>
          <a:lstStyle/>
          <a:p>
            <a:pPr marL="0" indent="0" algn="ctr">
              <a:lnSpc>
                <a:spcPts val="2450"/>
              </a:lnSpc>
              <a:buNone/>
            </a:pPr>
            <a:r>
              <a:rPr lang="en-US" sz="2450" b="1" dirty="0">
                <a:solidFill>
                  <a:srgbClr val="EBEDF0"/>
                </a:solidFill>
                <a:latin typeface="Geist Bold" pitchFamily="34" charset="0"/>
                <a:ea typeface="Geist Bold" pitchFamily="34" charset="-122"/>
                <a:cs typeface="Geist Bold" pitchFamily="34" charset="-120"/>
              </a:rPr>
              <a:t>1</a:t>
            </a:r>
            <a:endParaRPr lang="en-US" sz="2450" dirty="0"/>
          </a:p>
        </p:txBody>
      </p:sp>
      <p:sp>
        <p:nvSpPr>
          <p:cNvPr id="8" name="Text 5"/>
          <p:cNvSpPr/>
          <p:nvPr/>
        </p:nvSpPr>
        <p:spPr>
          <a:xfrm>
            <a:off x="7496413" y="2665571"/>
            <a:ext cx="3170992" cy="339328"/>
          </a:xfrm>
          <a:prstGeom prst="rect">
            <a:avLst/>
          </a:prstGeom>
          <a:noFill/>
          <a:ln/>
        </p:spPr>
        <p:txBody>
          <a:bodyPr wrap="none" lIns="0" tIns="0" rIns="0" bIns="0" rtlCol="0" anchor="t"/>
          <a:lstStyle/>
          <a:p>
            <a:pPr marL="0" indent="0" algn="l">
              <a:lnSpc>
                <a:spcPts val="2650"/>
              </a:lnSpc>
              <a:buNone/>
            </a:pPr>
            <a:r>
              <a:rPr lang="en-US" sz="2050" b="1" dirty="0">
                <a:solidFill>
                  <a:srgbClr val="EBEDF0"/>
                </a:solidFill>
                <a:latin typeface="Geist Bold" pitchFamily="34" charset="0"/>
                <a:ea typeface="Geist Bold" pitchFamily="34" charset="-122"/>
                <a:cs typeface="Geist Bold" pitchFamily="34" charset="-120"/>
              </a:rPr>
              <a:t>1666: Prism Experiments</a:t>
            </a:r>
            <a:endParaRPr lang="en-US" sz="2050" dirty="0"/>
          </a:p>
        </p:txBody>
      </p:sp>
      <p:sp>
        <p:nvSpPr>
          <p:cNvPr id="9" name="Text 6"/>
          <p:cNvSpPr/>
          <p:nvPr/>
        </p:nvSpPr>
        <p:spPr>
          <a:xfrm>
            <a:off x="7496413" y="3120271"/>
            <a:ext cx="6403062" cy="781883"/>
          </a:xfrm>
          <a:prstGeom prst="rect">
            <a:avLst/>
          </a:prstGeom>
          <a:noFill/>
          <a:ln/>
        </p:spPr>
        <p:txBody>
          <a:bodyPr wrap="square" lIns="0" tIns="0" rIns="0" bIns="0" rtlCol="0" anchor="t"/>
          <a:lstStyle/>
          <a:p>
            <a:pPr marL="0" indent="0" algn="l">
              <a:lnSpc>
                <a:spcPts val="2050"/>
              </a:lnSpc>
              <a:buNone/>
            </a:pPr>
            <a:r>
              <a:rPr lang="en-US" sz="1600" dirty="0">
                <a:solidFill>
                  <a:srgbClr val="EBEDF0"/>
                </a:solidFill>
                <a:latin typeface="Geist" pitchFamily="34" charset="0"/>
                <a:ea typeface="Geist" pitchFamily="34" charset="-122"/>
                <a:cs typeface="Geist" pitchFamily="34" charset="-120"/>
              </a:rPr>
              <a:t>Newton demonstrated that white light is composed of all colors of the spectrum by passing sunlight through a prism, then recombining the colors back into white light.</a:t>
            </a:r>
            <a:endParaRPr lang="en-US" sz="1600" dirty="0"/>
          </a:p>
        </p:txBody>
      </p:sp>
      <p:sp>
        <p:nvSpPr>
          <p:cNvPr id="10" name="Shape 7"/>
          <p:cNvSpPr/>
          <p:nvPr/>
        </p:nvSpPr>
        <p:spPr>
          <a:xfrm>
            <a:off x="6664285" y="4510207"/>
            <a:ext cx="626507" cy="22860"/>
          </a:xfrm>
          <a:prstGeom prst="roundRect">
            <a:avLst>
              <a:gd name="adj" fmla="val 383703"/>
            </a:avLst>
          </a:prstGeom>
          <a:solidFill>
            <a:srgbClr val="002A80"/>
          </a:solidFill>
          <a:ln/>
        </p:spPr>
      </p:sp>
      <p:sp>
        <p:nvSpPr>
          <p:cNvPr id="11" name="Shape 8"/>
          <p:cNvSpPr/>
          <p:nvPr/>
        </p:nvSpPr>
        <p:spPr>
          <a:xfrm>
            <a:off x="6217325" y="4286726"/>
            <a:ext cx="469821" cy="469821"/>
          </a:xfrm>
          <a:prstGeom prst="roundRect">
            <a:avLst>
              <a:gd name="adj" fmla="val 18670"/>
            </a:avLst>
          </a:prstGeom>
          <a:solidFill>
            <a:srgbClr val="101620"/>
          </a:solidFill>
          <a:ln w="22860">
            <a:solidFill>
              <a:srgbClr val="002A80"/>
            </a:solidFill>
            <a:prstDash val="solid"/>
          </a:ln>
        </p:spPr>
      </p:sp>
      <p:sp>
        <p:nvSpPr>
          <p:cNvPr id="12" name="Text 9"/>
          <p:cNvSpPr/>
          <p:nvPr/>
        </p:nvSpPr>
        <p:spPr>
          <a:xfrm>
            <a:off x="6295608" y="4318040"/>
            <a:ext cx="313253" cy="407194"/>
          </a:xfrm>
          <a:prstGeom prst="rect">
            <a:avLst/>
          </a:prstGeom>
          <a:noFill/>
          <a:ln/>
        </p:spPr>
        <p:txBody>
          <a:bodyPr wrap="none" lIns="0" tIns="0" rIns="0" bIns="0" rtlCol="0" anchor="t"/>
          <a:lstStyle/>
          <a:p>
            <a:pPr marL="0" indent="0" algn="ctr">
              <a:lnSpc>
                <a:spcPts val="2450"/>
              </a:lnSpc>
              <a:buNone/>
            </a:pPr>
            <a:r>
              <a:rPr lang="en-US" sz="2450" b="1" dirty="0">
                <a:solidFill>
                  <a:srgbClr val="EBEDF0"/>
                </a:solidFill>
                <a:latin typeface="Geist Bold" pitchFamily="34" charset="0"/>
                <a:ea typeface="Geist Bold" pitchFamily="34" charset="-122"/>
                <a:cs typeface="Geist Bold" pitchFamily="34" charset="-120"/>
              </a:rPr>
              <a:t>2</a:t>
            </a:r>
            <a:endParaRPr lang="en-US" sz="2450" dirty="0"/>
          </a:p>
        </p:txBody>
      </p:sp>
      <p:sp>
        <p:nvSpPr>
          <p:cNvPr id="13" name="Text 10"/>
          <p:cNvSpPr/>
          <p:nvPr/>
        </p:nvSpPr>
        <p:spPr>
          <a:xfrm>
            <a:off x="7496413" y="4351973"/>
            <a:ext cx="3473529" cy="339328"/>
          </a:xfrm>
          <a:prstGeom prst="rect">
            <a:avLst/>
          </a:prstGeom>
          <a:noFill/>
          <a:ln/>
        </p:spPr>
        <p:txBody>
          <a:bodyPr wrap="none" lIns="0" tIns="0" rIns="0" bIns="0" rtlCol="0" anchor="t"/>
          <a:lstStyle/>
          <a:p>
            <a:pPr marL="0" indent="0" algn="l">
              <a:lnSpc>
                <a:spcPts val="2650"/>
              </a:lnSpc>
              <a:buNone/>
            </a:pPr>
            <a:r>
              <a:rPr lang="en-US" sz="2050" b="1" dirty="0">
                <a:solidFill>
                  <a:srgbClr val="EBEDF0"/>
                </a:solidFill>
                <a:latin typeface="Geist Bold" pitchFamily="34" charset="0"/>
                <a:ea typeface="Geist Bold" pitchFamily="34" charset="-122"/>
                <a:cs typeface="Geist Bold" pitchFamily="34" charset="-120"/>
              </a:rPr>
              <a:t>1668: Reflecting Telescope</a:t>
            </a:r>
            <a:endParaRPr lang="en-US" sz="2050" dirty="0"/>
          </a:p>
        </p:txBody>
      </p:sp>
      <p:sp>
        <p:nvSpPr>
          <p:cNvPr id="14" name="Text 11"/>
          <p:cNvSpPr/>
          <p:nvPr/>
        </p:nvSpPr>
        <p:spPr>
          <a:xfrm>
            <a:off x="7496413" y="4806672"/>
            <a:ext cx="6403062" cy="781883"/>
          </a:xfrm>
          <a:prstGeom prst="rect">
            <a:avLst/>
          </a:prstGeom>
          <a:noFill/>
          <a:ln/>
        </p:spPr>
        <p:txBody>
          <a:bodyPr wrap="square" lIns="0" tIns="0" rIns="0" bIns="0" rtlCol="0" anchor="t"/>
          <a:lstStyle/>
          <a:p>
            <a:pPr marL="0" indent="0" algn="l">
              <a:lnSpc>
                <a:spcPts val="2050"/>
              </a:lnSpc>
              <a:buNone/>
            </a:pPr>
            <a:r>
              <a:rPr lang="en-US" sz="1600" dirty="0">
                <a:solidFill>
                  <a:srgbClr val="EBEDF0"/>
                </a:solidFill>
                <a:latin typeface="Geist" pitchFamily="34" charset="0"/>
                <a:ea typeface="Geist" pitchFamily="34" charset="-122"/>
                <a:cs typeface="Geist" pitchFamily="34" charset="-120"/>
              </a:rPr>
              <a:t>Built the first practical reflecting telescope using mirrors instead of lenses, eliminating chromatic aberration that plagued refracting telescopes. This design revolutionized astronomy.</a:t>
            </a:r>
            <a:endParaRPr lang="en-US" sz="1600" dirty="0"/>
          </a:p>
        </p:txBody>
      </p:sp>
      <p:sp>
        <p:nvSpPr>
          <p:cNvPr id="15" name="Shape 12"/>
          <p:cNvSpPr/>
          <p:nvPr/>
        </p:nvSpPr>
        <p:spPr>
          <a:xfrm>
            <a:off x="6664285" y="6196608"/>
            <a:ext cx="626507" cy="22860"/>
          </a:xfrm>
          <a:prstGeom prst="roundRect">
            <a:avLst>
              <a:gd name="adj" fmla="val 383703"/>
            </a:avLst>
          </a:prstGeom>
          <a:solidFill>
            <a:srgbClr val="002A80"/>
          </a:solidFill>
          <a:ln/>
        </p:spPr>
      </p:sp>
      <p:sp>
        <p:nvSpPr>
          <p:cNvPr id="16" name="Shape 13"/>
          <p:cNvSpPr/>
          <p:nvPr/>
        </p:nvSpPr>
        <p:spPr>
          <a:xfrm>
            <a:off x="6217325" y="5973128"/>
            <a:ext cx="469821" cy="469821"/>
          </a:xfrm>
          <a:prstGeom prst="roundRect">
            <a:avLst>
              <a:gd name="adj" fmla="val 18670"/>
            </a:avLst>
          </a:prstGeom>
          <a:solidFill>
            <a:srgbClr val="101620"/>
          </a:solidFill>
          <a:ln w="22860">
            <a:solidFill>
              <a:srgbClr val="002A80"/>
            </a:solidFill>
            <a:prstDash val="solid"/>
          </a:ln>
        </p:spPr>
      </p:sp>
      <p:sp>
        <p:nvSpPr>
          <p:cNvPr id="17" name="Text 14"/>
          <p:cNvSpPr/>
          <p:nvPr/>
        </p:nvSpPr>
        <p:spPr>
          <a:xfrm>
            <a:off x="6295608" y="6004441"/>
            <a:ext cx="313253" cy="407194"/>
          </a:xfrm>
          <a:prstGeom prst="rect">
            <a:avLst/>
          </a:prstGeom>
          <a:noFill/>
          <a:ln/>
        </p:spPr>
        <p:txBody>
          <a:bodyPr wrap="none" lIns="0" tIns="0" rIns="0" bIns="0" rtlCol="0" anchor="t"/>
          <a:lstStyle/>
          <a:p>
            <a:pPr marL="0" indent="0" algn="ctr">
              <a:lnSpc>
                <a:spcPts val="2450"/>
              </a:lnSpc>
              <a:buNone/>
            </a:pPr>
            <a:r>
              <a:rPr lang="en-US" sz="2450" b="1" dirty="0">
                <a:solidFill>
                  <a:srgbClr val="EBEDF0"/>
                </a:solidFill>
                <a:latin typeface="Geist Bold" pitchFamily="34" charset="0"/>
                <a:ea typeface="Geist Bold" pitchFamily="34" charset="-122"/>
                <a:cs typeface="Geist Bold" pitchFamily="34" charset="-120"/>
              </a:rPr>
              <a:t>3</a:t>
            </a:r>
            <a:endParaRPr lang="en-US" sz="2450" dirty="0"/>
          </a:p>
        </p:txBody>
      </p:sp>
      <p:sp>
        <p:nvSpPr>
          <p:cNvPr id="18" name="Text 15"/>
          <p:cNvSpPr/>
          <p:nvPr/>
        </p:nvSpPr>
        <p:spPr>
          <a:xfrm>
            <a:off x="7496413" y="6038374"/>
            <a:ext cx="3143488" cy="339328"/>
          </a:xfrm>
          <a:prstGeom prst="rect">
            <a:avLst/>
          </a:prstGeom>
          <a:noFill/>
          <a:ln/>
        </p:spPr>
        <p:txBody>
          <a:bodyPr wrap="none" lIns="0" tIns="0" rIns="0" bIns="0" rtlCol="0" anchor="t"/>
          <a:lstStyle/>
          <a:p>
            <a:pPr marL="0" indent="0" algn="l">
              <a:lnSpc>
                <a:spcPts val="2650"/>
              </a:lnSpc>
              <a:buNone/>
            </a:pPr>
            <a:r>
              <a:rPr lang="en-US" sz="2050" b="1" dirty="0">
                <a:solidFill>
                  <a:srgbClr val="EBEDF0"/>
                </a:solidFill>
                <a:latin typeface="Geist Bold" pitchFamily="34" charset="0"/>
                <a:ea typeface="Geist Bold" pitchFamily="34" charset="-122"/>
                <a:cs typeface="Geist Bold" pitchFamily="34" charset="-120"/>
              </a:rPr>
              <a:t>1704: Publishing </a:t>
            </a:r>
            <a:r>
              <a:rPr lang="en-US" sz="2050" b="1" i="1" dirty="0">
                <a:solidFill>
                  <a:srgbClr val="EBEDF0"/>
                </a:solidFill>
                <a:latin typeface="Geist Bold" pitchFamily="34" charset="0"/>
                <a:ea typeface="Geist Bold" pitchFamily="34" charset="-122"/>
                <a:cs typeface="Geist Bold" pitchFamily="34" charset="-120"/>
              </a:rPr>
              <a:t>Opticks</a:t>
            </a:r>
            <a:endParaRPr lang="en-US" sz="2050" dirty="0"/>
          </a:p>
        </p:txBody>
      </p:sp>
      <p:sp>
        <p:nvSpPr>
          <p:cNvPr id="19" name="Text 16"/>
          <p:cNvSpPr/>
          <p:nvPr/>
        </p:nvSpPr>
        <p:spPr>
          <a:xfrm>
            <a:off x="7496413" y="6493073"/>
            <a:ext cx="6403062" cy="781883"/>
          </a:xfrm>
          <a:prstGeom prst="rect">
            <a:avLst/>
          </a:prstGeom>
          <a:noFill/>
          <a:ln/>
        </p:spPr>
        <p:txBody>
          <a:bodyPr wrap="square" lIns="0" tIns="0" rIns="0" bIns="0" rtlCol="0" anchor="t"/>
          <a:lstStyle/>
          <a:p>
            <a:pPr marL="0" indent="0" algn="l">
              <a:lnSpc>
                <a:spcPts val="2050"/>
              </a:lnSpc>
              <a:buNone/>
            </a:pPr>
            <a:r>
              <a:rPr lang="en-US" sz="1600" dirty="0">
                <a:solidFill>
                  <a:srgbClr val="EBEDF0"/>
                </a:solidFill>
                <a:latin typeface="Geist" pitchFamily="34" charset="0"/>
                <a:ea typeface="Geist" pitchFamily="34" charset="-122"/>
                <a:cs typeface="Geist" pitchFamily="34" charset="-120"/>
              </a:rPr>
              <a:t>Released his comprehensive treatise on light, proposing the corpuscular theory that light consists of particles, exploring diffraction, and laying foundations for modern optics.</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976920"/>
          </a:xfrm>
          <a:prstGeom prst="rect">
            <a:avLst/>
          </a:prstGeom>
        </p:spPr>
      </p:pic>
      <p:sp>
        <p:nvSpPr>
          <p:cNvPr id="3" name="Shape 0"/>
          <p:cNvSpPr/>
          <p:nvPr/>
        </p:nvSpPr>
        <p:spPr>
          <a:xfrm>
            <a:off x="793790" y="4467701"/>
            <a:ext cx="1517928" cy="371832"/>
          </a:xfrm>
          <a:prstGeom prst="roundRect">
            <a:avLst>
              <a:gd name="adj" fmla="val 20497"/>
            </a:avLst>
          </a:prstGeom>
          <a:solidFill>
            <a:srgbClr val="00194D"/>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878" y="4562832"/>
            <a:ext cx="181451" cy="181451"/>
          </a:xfrm>
          <a:prstGeom prst="rect">
            <a:avLst/>
          </a:prstGeom>
        </p:spPr>
      </p:pic>
      <p:sp>
        <p:nvSpPr>
          <p:cNvPr id="5" name="Text 1"/>
          <p:cNvSpPr/>
          <p:nvPr/>
        </p:nvSpPr>
        <p:spPr>
          <a:xfrm>
            <a:off x="1202055" y="4535686"/>
            <a:ext cx="973574" cy="235863"/>
          </a:xfrm>
          <a:prstGeom prst="rect">
            <a:avLst/>
          </a:prstGeom>
          <a:noFill/>
          <a:ln/>
        </p:spPr>
        <p:txBody>
          <a:bodyPr wrap="none" lIns="0" tIns="0" rIns="0" bIns="0" rtlCol="0" anchor="t"/>
          <a:lstStyle/>
          <a:p>
            <a:pPr marL="0" indent="0" algn="l">
              <a:lnSpc>
                <a:spcPts val="1850"/>
              </a:lnSpc>
              <a:buNone/>
            </a:pPr>
            <a:r>
              <a:rPr lang="en-US" sz="1400" dirty="0">
                <a:solidFill>
                  <a:srgbClr val="EBEDF0"/>
                </a:solidFill>
                <a:latin typeface="Geist" pitchFamily="34" charset="0"/>
                <a:ea typeface="Geist" pitchFamily="34" charset="-122"/>
                <a:cs typeface="Geist" pitchFamily="34" charset="-120"/>
              </a:rPr>
              <a:t>CHAPTER 5</a:t>
            </a:r>
            <a:endParaRPr lang="en-US" sz="1400" dirty="0"/>
          </a:p>
        </p:txBody>
      </p:sp>
      <p:sp>
        <p:nvSpPr>
          <p:cNvPr id="6" name="Text 2"/>
          <p:cNvSpPr/>
          <p:nvPr/>
        </p:nvSpPr>
        <p:spPr>
          <a:xfrm>
            <a:off x="793790" y="4930259"/>
            <a:ext cx="7505700" cy="737116"/>
          </a:xfrm>
          <a:prstGeom prst="rect">
            <a:avLst/>
          </a:prstGeom>
          <a:noFill/>
          <a:ln/>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The Man Behind the Genius</a:t>
            </a:r>
            <a:endParaRPr lang="en-US" sz="4450" dirty="0"/>
          </a:p>
        </p:txBody>
      </p:sp>
      <p:sp>
        <p:nvSpPr>
          <p:cNvPr id="7" name="Text 3"/>
          <p:cNvSpPr/>
          <p:nvPr/>
        </p:nvSpPr>
        <p:spPr>
          <a:xfrm>
            <a:off x="793790" y="6007537"/>
            <a:ext cx="13042821" cy="589598"/>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Behind the towering intellect was a deeply complex individual—brilliant yet tormented, innovative yet obsessive, revolutionary yet consumed by rivalries and ancient mystical pursuits.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2293501" y="1033939"/>
            <a:ext cx="7812048" cy="472916"/>
          </a:xfrm>
          <a:prstGeom prst="rect">
            <a:avLst/>
          </a:prstGeom>
          <a:noFill/>
          <a:ln/>
        </p:spPr>
        <p:txBody>
          <a:bodyPr wrap="none" lIns="0" tIns="0" rIns="0" bIns="0" rtlCol="0" anchor="t"/>
          <a:lstStyle/>
          <a:p>
            <a:pPr marL="0" indent="0" algn="l">
              <a:lnSpc>
                <a:spcPts val="3700"/>
              </a:lnSpc>
              <a:buNone/>
            </a:pPr>
            <a:r>
              <a:rPr lang="en-US" sz="2850" b="1" dirty="0">
                <a:solidFill>
                  <a:srgbClr val="F2F5FA"/>
                </a:solidFill>
                <a:latin typeface="Geist Bold" pitchFamily="34" charset="0"/>
                <a:ea typeface="Geist Bold" pitchFamily="34" charset="-122"/>
                <a:cs typeface="Geist Bold" pitchFamily="34" charset="-120"/>
              </a:rPr>
              <a:t>Newton's Complex Personality and Rivalries</a:t>
            </a:r>
            <a:endParaRPr lang="en-US" sz="2850" dirty="0"/>
          </a:p>
        </p:txBody>
      </p:sp>
      <p:sp>
        <p:nvSpPr>
          <p:cNvPr id="3" name="Shape 1"/>
          <p:cNvSpPr/>
          <p:nvPr/>
        </p:nvSpPr>
        <p:spPr>
          <a:xfrm>
            <a:off x="7307580" y="1693664"/>
            <a:ext cx="15240" cy="5501997"/>
          </a:xfrm>
          <a:prstGeom prst="roundRect">
            <a:avLst>
              <a:gd name="adj" fmla="val 401144"/>
            </a:avLst>
          </a:prstGeom>
          <a:solidFill>
            <a:srgbClr val="002A80"/>
          </a:solidFill>
          <a:ln/>
        </p:spPr>
      </p:sp>
      <p:sp>
        <p:nvSpPr>
          <p:cNvPr id="4" name="Shape 2"/>
          <p:cNvSpPr/>
          <p:nvPr/>
        </p:nvSpPr>
        <p:spPr>
          <a:xfrm>
            <a:off x="2278261" y="1693664"/>
            <a:ext cx="5021699" cy="1235393"/>
          </a:xfrm>
          <a:prstGeom prst="roundRect">
            <a:avLst>
              <a:gd name="adj" fmla="val 4949"/>
            </a:avLst>
          </a:prstGeom>
          <a:solidFill>
            <a:srgbClr val="101620"/>
          </a:solidFill>
          <a:ln w="15240">
            <a:solidFill>
              <a:srgbClr val="002A80"/>
            </a:solidFill>
            <a:prstDash val="solid"/>
          </a:ln>
        </p:spPr>
      </p:sp>
      <p:sp>
        <p:nvSpPr>
          <p:cNvPr id="5" name="Text 3"/>
          <p:cNvSpPr/>
          <p:nvPr/>
        </p:nvSpPr>
        <p:spPr>
          <a:xfrm>
            <a:off x="4622602" y="1854398"/>
            <a:ext cx="2531864" cy="236458"/>
          </a:xfrm>
          <a:prstGeom prst="rect">
            <a:avLst/>
          </a:prstGeom>
          <a:noFill/>
          <a:ln/>
        </p:spPr>
        <p:txBody>
          <a:bodyPr wrap="none" lIns="0" tIns="0" rIns="0" bIns="0" rtlCol="0" anchor="t"/>
          <a:lstStyle/>
          <a:p>
            <a:pPr marL="0" indent="0" algn="r">
              <a:lnSpc>
                <a:spcPts val="1850"/>
              </a:lnSpc>
              <a:buNone/>
            </a:pPr>
            <a:r>
              <a:rPr lang="en-US" sz="1400" b="1" dirty="0">
                <a:solidFill>
                  <a:srgbClr val="EBEDF0"/>
                </a:solidFill>
                <a:latin typeface="Geist Bold" pitchFamily="34" charset="0"/>
                <a:ea typeface="Geist Bold" pitchFamily="34" charset="-122"/>
                <a:cs typeface="Geist Bold" pitchFamily="34" charset="-120"/>
              </a:rPr>
              <a:t>Monstrous Ego and Paranoia</a:t>
            </a:r>
            <a:endParaRPr lang="en-US" sz="1400" dirty="0"/>
          </a:p>
        </p:txBody>
      </p:sp>
      <p:sp>
        <p:nvSpPr>
          <p:cNvPr id="6" name="Text 4"/>
          <p:cNvSpPr/>
          <p:nvPr/>
        </p:nvSpPr>
        <p:spPr>
          <a:xfrm>
            <a:off x="2438995" y="2146816"/>
            <a:ext cx="4715470" cy="621506"/>
          </a:xfrm>
          <a:prstGeom prst="rect">
            <a:avLst/>
          </a:prstGeom>
          <a:noFill/>
          <a:ln/>
        </p:spPr>
        <p:txBody>
          <a:bodyPr wrap="square" lIns="0" tIns="0" rIns="0" bIns="0" rtlCol="0" anchor="t"/>
          <a:lstStyle/>
          <a:p>
            <a:pPr marL="0" indent="0" algn="r">
              <a:lnSpc>
                <a:spcPts val="1200"/>
              </a:lnSpc>
              <a:buNone/>
            </a:pPr>
            <a:r>
              <a:rPr lang="en-US" sz="1100" dirty="0">
                <a:solidFill>
                  <a:srgbClr val="EBEDF0"/>
                </a:solidFill>
                <a:latin typeface="Geist" pitchFamily="34" charset="0"/>
                <a:ea typeface="Geist" pitchFamily="34" charset="-122"/>
                <a:cs typeface="Geist" pitchFamily="34" charset="-120"/>
              </a:rPr>
              <a:t>Newton was known for an enormous ego and pathological need for recognition. He rarely gave credit to others and became deeply paranoid about being cheated of his discoveries, leading to years of bitter feuds.</a:t>
            </a:r>
            <a:endParaRPr lang="en-US" sz="1100" dirty="0"/>
          </a:p>
        </p:txBody>
      </p:sp>
      <p:sp>
        <p:nvSpPr>
          <p:cNvPr id="7" name="Shape 5"/>
          <p:cNvSpPr/>
          <p:nvPr/>
        </p:nvSpPr>
        <p:spPr>
          <a:xfrm>
            <a:off x="7330440" y="3115866"/>
            <a:ext cx="5021699" cy="1235393"/>
          </a:xfrm>
          <a:prstGeom prst="rect">
            <a:avLst/>
          </a:prstGeom>
          <a:solidFill>
            <a:srgbClr val="101620"/>
          </a:solidFill>
          <a:ln w="15240">
            <a:solidFill>
              <a:srgbClr val="002A80"/>
            </a:solidFill>
            <a:prstDash val="solid"/>
          </a:ln>
        </p:spPr>
      </p:sp>
      <p:sp>
        <p:nvSpPr>
          <p:cNvPr id="8" name="Text 6"/>
          <p:cNvSpPr/>
          <p:nvPr/>
        </p:nvSpPr>
        <p:spPr>
          <a:xfrm>
            <a:off x="7475934" y="3276600"/>
            <a:ext cx="2067044" cy="236458"/>
          </a:xfrm>
          <a:prstGeom prst="rect">
            <a:avLst/>
          </a:prstGeom>
          <a:noFill/>
          <a:ln/>
        </p:spPr>
        <p:txBody>
          <a:bodyPr wrap="none" lIns="0" tIns="0" rIns="0" bIns="0" rtlCol="0" anchor="t"/>
          <a:lstStyle/>
          <a:p>
            <a:pPr marL="0" indent="0" algn="l">
              <a:lnSpc>
                <a:spcPts val="1850"/>
              </a:lnSpc>
              <a:buNone/>
            </a:pPr>
            <a:r>
              <a:rPr lang="en-US" sz="1400" b="1" dirty="0">
                <a:solidFill>
                  <a:srgbClr val="EBEDF0"/>
                </a:solidFill>
                <a:latin typeface="Geist Bold" pitchFamily="34" charset="0"/>
                <a:ea typeface="Geist Bold" pitchFamily="34" charset="-122"/>
                <a:cs typeface="Geist Bold" pitchFamily="34" charset="-120"/>
              </a:rPr>
              <a:t>The Hooke Controversy</a:t>
            </a:r>
            <a:endParaRPr lang="en-US" sz="1400" dirty="0"/>
          </a:p>
        </p:txBody>
      </p:sp>
      <p:sp>
        <p:nvSpPr>
          <p:cNvPr id="9" name="Text 7"/>
          <p:cNvSpPr/>
          <p:nvPr/>
        </p:nvSpPr>
        <p:spPr>
          <a:xfrm>
            <a:off x="7475934" y="3569018"/>
            <a:ext cx="4715470" cy="621506"/>
          </a:xfrm>
          <a:prstGeom prst="rect">
            <a:avLst/>
          </a:prstGeom>
          <a:noFill/>
          <a:ln/>
        </p:spPr>
        <p:txBody>
          <a:bodyPr wrap="square" lIns="0" tIns="0" rIns="0" bIns="0" rtlCol="0" anchor="t"/>
          <a:lstStyle/>
          <a:p>
            <a:pPr marL="0" indent="0" algn="l">
              <a:lnSpc>
                <a:spcPts val="1200"/>
              </a:lnSpc>
              <a:buNone/>
            </a:pPr>
            <a:r>
              <a:rPr lang="en-US" sz="1100" dirty="0">
                <a:solidFill>
                  <a:srgbClr val="EBEDF0"/>
                </a:solidFill>
                <a:latin typeface="Geist" pitchFamily="34" charset="0"/>
                <a:ea typeface="Geist" pitchFamily="34" charset="-122"/>
                <a:cs typeface="Geist" pitchFamily="34" charset="-120"/>
              </a:rPr>
              <a:t>His rivalry with Robert Hooke over optics and gravity was so intense that Newton allegedly delayed publishing </a:t>
            </a:r>
            <a:r>
              <a:rPr lang="en-US" sz="1100" i="1" dirty="0">
                <a:solidFill>
                  <a:srgbClr val="EBEDF0"/>
                </a:solidFill>
                <a:latin typeface="Geist" pitchFamily="34" charset="0"/>
                <a:ea typeface="Geist" pitchFamily="34" charset="-122"/>
                <a:cs typeface="Geist" pitchFamily="34" charset="-120"/>
              </a:rPr>
              <a:t>Principia</a:t>
            </a:r>
            <a:r>
              <a:rPr lang="en-US" sz="1100" dirty="0">
                <a:solidFill>
                  <a:srgbClr val="EBEDF0"/>
                </a:solidFill>
                <a:latin typeface="Geist" pitchFamily="34" charset="0"/>
                <a:ea typeface="Geist" pitchFamily="34" charset="-122"/>
                <a:cs typeface="Geist" pitchFamily="34" charset="-120"/>
              </a:rPr>
              <a:t> until after Hooke's death. He systematically worked to erase Hooke's contributions from history.</a:t>
            </a:r>
            <a:endParaRPr lang="en-US" sz="1100" dirty="0"/>
          </a:p>
        </p:txBody>
      </p:sp>
      <p:sp>
        <p:nvSpPr>
          <p:cNvPr id="10" name="Shape 8"/>
          <p:cNvSpPr/>
          <p:nvPr/>
        </p:nvSpPr>
        <p:spPr>
          <a:xfrm>
            <a:off x="2278261" y="4538067"/>
            <a:ext cx="5021699" cy="1235393"/>
          </a:xfrm>
          <a:prstGeom prst="roundRect">
            <a:avLst>
              <a:gd name="adj" fmla="val 4949"/>
            </a:avLst>
          </a:prstGeom>
          <a:solidFill>
            <a:srgbClr val="101620"/>
          </a:solidFill>
          <a:ln w="15240">
            <a:solidFill>
              <a:srgbClr val="002A80"/>
            </a:solidFill>
            <a:prstDash val="solid"/>
          </a:ln>
        </p:spPr>
      </p:sp>
      <p:sp>
        <p:nvSpPr>
          <p:cNvPr id="11" name="Text 9"/>
          <p:cNvSpPr/>
          <p:nvPr/>
        </p:nvSpPr>
        <p:spPr>
          <a:xfrm>
            <a:off x="5335072" y="4698802"/>
            <a:ext cx="1819394" cy="236458"/>
          </a:xfrm>
          <a:prstGeom prst="rect">
            <a:avLst/>
          </a:prstGeom>
          <a:noFill/>
          <a:ln/>
        </p:spPr>
        <p:txBody>
          <a:bodyPr wrap="none" lIns="0" tIns="0" rIns="0" bIns="0" rtlCol="0" anchor="t"/>
          <a:lstStyle/>
          <a:p>
            <a:pPr marL="0" indent="0" algn="r">
              <a:lnSpc>
                <a:spcPts val="1850"/>
              </a:lnSpc>
              <a:buNone/>
            </a:pPr>
            <a:r>
              <a:rPr lang="en-US" sz="1400" b="1" dirty="0">
                <a:solidFill>
                  <a:srgbClr val="EBEDF0"/>
                </a:solidFill>
                <a:latin typeface="Geist Bold" pitchFamily="34" charset="0"/>
                <a:ea typeface="Geist Bold" pitchFamily="34" charset="-122"/>
                <a:cs typeface="Geist Bold" pitchFamily="34" charset="-120"/>
              </a:rPr>
              <a:t>The Leibniz Dispute</a:t>
            </a:r>
            <a:endParaRPr lang="en-US" sz="1400" dirty="0"/>
          </a:p>
        </p:txBody>
      </p:sp>
      <p:sp>
        <p:nvSpPr>
          <p:cNvPr id="12" name="Text 10"/>
          <p:cNvSpPr/>
          <p:nvPr/>
        </p:nvSpPr>
        <p:spPr>
          <a:xfrm>
            <a:off x="2438995" y="4991219"/>
            <a:ext cx="4715470" cy="621506"/>
          </a:xfrm>
          <a:prstGeom prst="rect">
            <a:avLst/>
          </a:prstGeom>
          <a:noFill/>
          <a:ln/>
        </p:spPr>
        <p:txBody>
          <a:bodyPr wrap="square" lIns="0" tIns="0" rIns="0" bIns="0" rtlCol="0" anchor="t"/>
          <a:lstStyle/>
          <a:p>
            <a:pPr marL="0" indent="0" algn="r">
              <a:lnSpc>
                <a:spcPts val="1200"/>
              </a:lnSpc>
              <a:buNone/>
            </a:pPr>
            <a:r>
              <a:rPr lang="en-US" sz="1100" dirty="0">
                <a:solidFill>
                  <a:srgbClr val="EBEDF0"/>
                </a:solidFill>
                <a:latin typeface="Geist" pitchFamily="34" charset="0"/>
                <a:ea typeface="Geist" pitchFamily="34" charset="-122"/>
                <a:cs typeface="Geist" pitchFamily="34" charset="-120"/>
              </a:rPr>
              <a:t>The calculus priority dispute with Gottfried Leibniz became one of history's most bitter scientific controversies. Newton used his position as Royal Society President to orchestrate a biased investigation vindicating himself.</a:t>
            </a:r>
            <a:endParaRPr lang="en-US" sz="1100" dirty="0"/>
          </a:p>
        </p:txBody>
      </p:sp>
      <p:sp>
        <p:nvSpPr>
          <p:cNvPr id="13" name="Shape 11"/>
          <p:cNvSpPr/>
          <p:nvPr/>
        </p:nvSpPr>
        <p:spPr>
          <a:xfrm>
            <a:off x="7330440" y="5960269"/>
            <a:ext cx="5021699" cy="1235393"/>
          </a:xfrm>
          <a:prstGeom prst="rect">
            <a:avLst/>
          </a:prstGeom>
          <a:solidFill>
            <a:srgbClr val="101620"/>
          </a:solidFill>
          <a:ln w="15240">
            <a:solidFill>
              <a:srgbClr val="002A80"/>
            </a:solidFill>
            <a:prstDash val="solid"/>
          </a:ln>
        </p:spPr>
      </p:sp>
      <p:sp>
        <p:nvSpPr>
          <p:cNvPr id="14" name="Text 12"/>
          <p:cNvSpPr/>
          <p:nvPr/>
        </p:nvSpPr>
        <p:spPr>
          <a:xfrm>
            <a:off x="7475934" y="6121003"/>
            <a:ext cx="2102287" cy="236458"/>
          </a:xfrm>
          <a:prstGeom prst="rect">
            <a:avLst/>
          </a:prstGeom>
          <a:noFill/>
          <a:ln/>
        </p:spPr>
        <p:txBody>
          <a:bodyPr wrap="none" lIns="0" tIns="0" rIns="0" bIns="0" rtlCol="0" anchor="t"/>
          <a:lstStyle/>
          <a:p>
            <a:pPr marL="0" indent="0" algn="l">
              <a:lnSpc>
                <a:spcPts val="1850"/>
              </a:lnSpc>
              <a:buNone/>
            </a:pPr>
            <a:r>
              <a:rPr lang="en-US" sz="1400" b="1" dirty="0">
                <a:solidFill>
                  <a:srgbClr val="EBEDF0"/>
                </a:solidFill>
                <a:latin typeface="Geist Bold" pitchFamily="34" charset="0"/>
                <a:ea typeface="Geist Bold" pitchFamily="34" charset="-122"/>
                <a:cs typeface="Geist Bold" pitchFamily="34" charset="-120"/>
              </a:rPr>
              <a:t>Alchemy and Mysticism</a:t>
            </a:r>
            <a:endParaRPr lang="en-US" sz="1400" dirty="0"/>
          </a:p>
        </p:txBody>
      </p:sp>
      <p:sp>
        <p:nvSpPr>
          <p:cNvPr id="15" name="Text 13"/>
          <p:cNvSpPr/>
          <p:nvPr/>
        </p:nvSpPr>
        <p:spPr>
          <a:xfrm>
            <a:off x="7475934" y="6413421"/>
            <a:ext cx="4715470" cy="621506"/>
          </a:xfrm>
          <a:prstGeom prst="rect">
            <a:avLst/>
          </a:prstGeom>
          <a:noFill/>
          <a:ln/>
        </p:spPr>
        <p:txBody>
          <a:bodyPr wrap="square" lIns="0" tIns="0" rIns="0" bIns="0" rtlCol="0" anchor="t"/>
          <a:lstStyle/>
          <a:p>
            <a:pPr marL="0" indent="0" algn="l">
              <a:lnSpc>
                <a:spcPts val="1200"/>
              </a:lnSpc>
              <a:buNone/>
            </a:pPr>
            <a:r>
              <a:rPr lang="en-US" sz="1100" dirty="0">
                <a:solidFill>
                  <a:srgbClr val="EBEDF0"/>
                </a:solidFill>
                <a:latin typeface="Geist" pitchFamily="34" charset="0"/>
                <a:ea typeface="Geist" pitchFamily="34" charset="-122"/>
                <a:cs typeface="Geist" pitchFamily="34" charset="-120"/>
              </a:rPr>
              <a:t>Newton devoted more time to alchemy and biblical chronology than to physics. He wrote over a million words on alchemy, seeking to transmute metals and unlock ancient wisdom—a side of genius often overlooked.</a:t>
            </a:r>
            <a:endParaRPr lang="en-US" sz="1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1999536" y="446008"/>
            <a:ext cx="7033974" cy="500658"/>
          </a:xfrm>
          <a:prstGeom prst="rect">
            <a:avLst/>
          </a:prstGeom>
          <a:noFill/>
          <a:ln/>
        </p:spPr>
        <p:txBody>
          <a:bodyPr wrap="none" lIns="0" tIns="0" rIns="0" bIns="0" rtlCol="0" anchor="t"/>
          <a:lstStyle/>
          <a:p>
            <a:pPr marL="0" indent="0" algn="l">
              <a:lnSpc>
                <a:spcPts val="3900"/>
              </a:lnSpc>
              <a:buNone/>
            </a:pPr>
            <a:r>
              <a:rPr lang="en-US" sz="3000" b="1" dirty="0">
                <a:solidFill>
                  <a:srgbClr val="F2F5FA"/>
                </a:solidFill>
                <a:latin typeface="Geist Bold" pitchFamily="34" charset="0"/>
                <a:ea typeface="Geist Bold" pitchFamily="34" charset="-122"/>
                <a:cs typeface="Geist Bold" pitchFamily="34" charset="-120"/>
              </a:rPr>
              <a:t>Later Life: Royal Society and the Mint</a:t>
            </a:r>
            <a:endParaRPr lang="en-US" sz="3000" dirty="0"/>
          </a:p>
        </p:txBody>
      </p:sp>
      <p:sp>
        <p:nvSpPr>
          <p:cNvPr id="3" name="Shape 1"/>
          <p:cNvSpPr/>
          <p:nvPr/>
        </p:nvSpPr>
        <p:spPr>
          <a:xfrm>
            <a:off x="2153603" y="1452324"/>
            <a:ext cx="154067" cy="936308"/>
          </a:xfrm>
          <a:prstGeom prst="roundRect">
            <a:avLst>
              <a:gd name="adj" fmla="val 42003"/>
            </a:avLst>
          </a:prstGeom>
          <a:solidFill>
            <a:srgbClr val="101620"/>
          </a:solidFill>
          <a:ln w="15240">
            <a:solidFill>
              <a:srgbClr val="002A80"/>
            </a:solidFill>
            <a:prstDash val="solid"/>
          </a:ln>
        </p:spPr>
      </p:sp>
      <p:sp>
        <p:nvSpPr>
          <p:cNvPr id="4" name="Shape 2"/>
          <p:cNvSpPr/>
          <p:nvPr/>
        </p:nvSpPr>
        <p:spPr>
          <a:xfrm>
            <a:off x="1999536" y="1346359"/>
            <a:ext cx="462201" cy="462201"/>
          </a:xfrm>
          <a:prstGeom prst="roundRect">
            <a:avLst>
              <a:gd name="adj" fmla="val 98918"/>
            </a:avLst>
          </a:prstGeom>
          <a:solidFill>
            <a:srgbClr val="101620"/>
          </a:solidFill>
          <a:ln w="15240">
            <a:solidFill>
              <a:srgbClr val="002A80"/>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5026" y="1461968"/>
            <a:ext cx="231100" cy="231100"/>
          </a:xfrm>
          <a:prstGeom prst="rect">
            <a:avLst/>
          </a:prstGeom>
        </p:spPr>
      </p:pic>
      <p:sp>
        <p:nvSpPr>
          <p:cNvPr id="6" name="Text 3"/>
          <p:cNvSpPr/>
          <p:nvPr/>
        </p:nvSpPr>
        <p:spPr>
          <a:xfrm>
            <a:off x="2566392" y="1375291"/>
            <a:ext cx="2794516" cy="250388"/>
          </a:xfrm>
          <a:prstGeom prst="rect">
            <a:avLst/>
          </a:prstGeom>
          <a:noFill/>
          <a:ln/>
        </p:spPr>
        <p:txBody>
          <a:bodyPr wrap="none" lIns="0" tIns="0" rIns="0" bIns="0" rtlCol="0" anchor="t"/>
          <a:lstStyle/>
          <a:p>
            <a:pPr marL="0" indent="0" algn="l">
              <a:lnSpc>
                <a:spcPts val="1950"/>
              </a:lnSpc>
              <a:buNone/>
            </a:pPr>
            <a:r>
              <a:rPr lang="en-US" sz="1500" b="1" dirty="0">
                <a:solidFill>
                  <a:srgbClr val="EBEDF0"/>
                </a:solidFill>
                <a:latin typeface="Geist Bold" pitchFamily="34" charset="0"/>
                <a:ea typeface="Geist Bold" pitchFamily="34" charset="-122"/>
                <a:cs typeface="Geist Bold" pitchFamily="34" charset="-120"/>
              </a:rPr>
              <a:t>1703: Royal Society President</a:t>
            </a:r>
            <a:endParaRPr lang="en-US" sz="1500" dirty="0"/>
          </a:p>
        </p:txBody>
      </p:sp>
      <p:sp>
        <p:nvSpPr>
          <p:cNvPr id="7" name="Text 4"/>
          <p:cNvSpPr/>
          <p:nvPr/>
        </p:nvSpPr>
        <p:spPr>
          <a:xfrm>
            <a:off x="2566392" y="1730335"/>
            <a:ext cx="4010501" cy="504349"/>
          </a:xfrm>
          <a:prstGeom prst="rect">
            <a:avLst/>
          </a:prstGeom>
          <a:noFill/>
          <a:ln/>
        </p:spPr>
        <p:txBody>
          <a:bodyPr wrap="square" lIns="0" tIns="0" rIns="0" bIns="0" rtlCol="0" anchor="t"/>
          <a:lstStyle/>
          <a:p>
            <a:pPr marL="0" indent="0" algn="l">
              <a:lnSpc>
                <a:spcPts val="1300"/>
              </a:lnSpc>
              <a:buNone/>
            </a:pPr>
            <a:r>
              <a:rPr lang="en-US" sz="1200" dirty="0">
                <a:solidFill>
                  <a:srgbClr val="EBEDF0"/>
                </a:solidFill>
                <a:latin typeface="Geist" pitchFamily="34" charset="0"/>
                <a:ea typeface="Geist" pitchFamily="34" charset="-122"/>
                <a:cs typeface="Geist" pitchFamily="34" charset="-120"/>
              </a:rPr>
              <a:t>Elected President of the Royal Society, Britain's premier scientific institution, a position he held until his death while wielding enormous influence over British science.</a:t>
            </a:r>
            <a:endParaRPr lang="en-US" sz="1200" dirty="0"/>
          </a:p>
        </p:txBody>
      </p:sp>
      <p:sp>
        <p:nvSpPr>
          <p:cNvPr id="8" name="Shape 5"/>
          <p:cNvSpPr/>
          <p:nvPr/>
        </p:nvSpPr>
        <p:spPr>
          <a:xfrm>
            <a:off x="2384703" y="2724507"/>
            <a:ext cx="154067" cy="1104424"/>
          </a:xfrm>
          <a:prstGeom prst="roundRect">
            <a:avLst>
              <a:gd name="adj" fmla="val 42003"/>
            </a:avLst>
          </a:prstGeom>
          <a:solidFill>
            <a:srgbClr val="101620"/>
          </a:solidFill>
          <a:ln w="15240">
            <a:solidFill>
              <a:srgbClr val="002A80"/>
            </a:solidFill>
            <a:prstDash val="solid"/>
          </a:ln>
        </p:spPr>
      </p:sp>
      <p:sp>
        <p:nvSpPr>
          <p:cNvPr id="9" name="Shape 6"/>
          <p:cNvSpPr/>
          <p:nvPr/>
        </p:nvSpPr>
        <p:spPr>
          <a:xfrm>
            <a:off x="2230636" y="2618542"/>
            <a:ext cx="462201" cy="462201"/>
          </a:xfrm>
          <a:prstGeom prst="roundRect">
            <a:avLst>
              <a:gd name="adj" fmla="val 98918"/>
            </a:avLst>
          </a:prstGeom>
          <a:solidFill>
            <a:srgbClr val="101620"/>
          </a:solidFill>
          <a:ln w="15240">
            <a:solidFill>
              <a:srgbClr val="002A80"/>
            </a:solidFill>
            <a:prstDash val="solid"/>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6127" y="2734151"/>
            <a:ext cx="231100" cy="231100"/>
          </a:xfrm>
          <a:prstGeom prst="rect">
            <a:avLst/>
          </a:prstGeom>
        </p:spPr>
      </p:pic>
      <p:sp>
        <p:nvSpPr>
          <p:cNvPr id="11" name="Text 7"/>
          <p:cNvSpPr/>
          <p:nvPr/>
        </p:nvSpPr>
        <p:spPr>
          <a:xfrm>
            <a:off x="2797493" y="2647474"/>
            <a:ext cx="2804160" cy="250388"/>
          </a:xfrm>
          <a:prstGeom prst="rect">
            <a:avLst/>
          </a:prstGeom>
          <a:noFill/>
          <a:ln/>
        </p:spPr>
        <p:txBody>
          <a:bodyPr wrap="none" lIns="0" tIns="0" rIns="0" bIns="0" rtlCol="0" anchor="t"/>
          <a:lstStyle/>
          <a:p>
            <a:pPr marL="0" indent="0" algn="l">
              <a:lnSpc>
                <a:spcPts val="1950"/>
              </a:lnSpc>
              <a:buNone/>
            </a:pPr>
            <a:r>
              <a:rPr lang="en-US" sz="1500" b="1" dirty="0">
                <a:solidFill>
                  <a:srgbClr val="EBEDF0"/>
                </a:solidFill>
                <a:latin typeface="Geist Bold" pitchFamily="34" charset="0"/>
                <a:ea typeface="Geist Bold" pitchFamily="34" charset="-122"/>
                <a:cs typeface="Geist Bold" pitchFamily="34" charset="-120"/>
              </a:rPr>
              <a:t>1696-1727: Master of the Mint</a:t>
            </a:r>
            <a:endParaRPr lang="en-US" sz="1500" dirty="0"/>
          </a:p>
        </p:txBody>
      </p:sp>
      <p:sp>
        <p:nvSpPr>
          <p:cNvPr id="12" name="Text 8"/>
          <p:cNvSpPr/>
          <p:nvPr/>
        </p:nvSpPr>
        <p:spPr>
          <a:xfrm>
            <a:off x="2797493" y="3002518"/>
            <a:ext cx="3779401" cy="672465"/>
          </a:xfrm>
          <a:prstGeom prst="rect">
            <a:avLst/>
          </a:prstGeom>
          <a:noFill/>
          <a:ln/>
        </p:spPr>
        <p:txBody>
          <a:bodyPr wrap="square" lIns="0" tIns="0" rIns="0" bIns="0" rtlCol="0" anchor="t"/>
          <a:lstStyle/>
          <a:p>
            <a:pPr marL="0" indent="0" algn="l">
              <a:lnSpc>
                <a:spcPts val="1300"/>
              </a:lnSpc>
              <a:buNone/>
            </a:pPr>
            <a:r>
              <a:rPr lang="en-US" sz="1200" dirty="0">
                <a:solidFill>
                  <a:srgbClr val="EBEDF0"/>
                </a:solidFill>
                <a:latin typeface="Geist" pitchFamily="34" charset="0"/>
                <a:ea typeface="Geist" pitchFamily="34" charset="-122"/>
                <a:cs typeface="Geist" pitchFamily="34" charset="-120"/>
              </a:rPr>
              <a:t>Served as Warden and then Master of the Royal Mint, personally reforming England's coinage system and prosecuting counterfeiters with ruthless efficiency—sending many to execution.</a:t>
            </a:r>
            <a:endParaRPr lang="en-US" sz="1200" dirty="0"/>
          </a:p>
        </p:txBody>
      </p:sp>
      <p:sp>
        <p:nvSpPr>
          <p:cNvPr id="13" name="Shape 9"/>
          <p:cNvSpPr/>
          <p:nvPr/>
        </p:nvSpPr>
        <p:spPr>
          <a:xfrm>
            <a:off x="2615803" y="4164806"/>
            <a:ext cx="154067" cy="936308"/>
          </a:xfrm>
          <a:prstGeom prst="roundRect">
            <a:avLst>
              <a:gd name="adj" fmla="val 42003"/>
            </a:avLst>
          </a:prstGeom>
          <a:solidFill>
            <a:srgbClr val="101620"/>
          </a:solidFill>
          <a:ln w="15240">
            <a:solidFill>
              <a:srgbClr val="002A80"/>
            </a:solidFill>
            <a:prstDash val="solid"/>
          </a:ln>
        </p:spPr>
      </p:sp>
      <p:sp>
        <p:nvSpPr>
          <p:cNvPr id="14" name="Shape 10"/>
          <p:cNvSpPr/>
          <p:nvPr/>
        </p:nvSpPr>
        <p:spPr>
          <a:xfrm>
            <a:off x="2461736" y="4058841"/>
            <a:ext cx="462201" cy="462201"/>
          </a:xfrm>
          <a:prstGeom prst="roundRect">
            <a:avLst>
              <a:gd name="adj" fmla="val 98918"/>
            </a:avLst>
          </a:prstGeom>
          <a:solidFill>
            <a:srgbClr val="101620"/>
          </a:solidFill>
          <a:ln w="15240">
            <a:solidFill>
              <a:srgbClr val="002A80"/>
            </a:solidFill>
            <a:prstDash val="solid"/>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7227" y="4174450"/>
            <a:ext cx="231100" cy="231100"/>
          </a:xfrm>
          <a:prstGeom prst="rect">
            <a:avLst/>
          </a:prstGeom>
        </p:spPr>
      </p:pic>
      <p:sp>
        <p:nvSpPr>
          <p:cNvPr id="16" name="Text 11"/>
          <p:cNvSpPr/>
          <p:nvPr/>
        </p:nvSpPr>
        <p:spPr>
          <a:xfrm>
            <a:off x="3028593" y="4087773"/>
            <a:ext cx="1925955" cy="250388"/>
          </a:xfrm>
          <a:prstGeom prst="rect">
            <a:avLst/>
          </a:prstGeom>
          <a:noFill/>
          <a:ln/>
        </p:spPr>
        <p:txBody>
          <a:bodyPr wrap="none" lIns="0" tIns="0" rIns="0" bIns="0" rtlCol="0" anchor="t"/>
          <a:lstStyle/>
          <a:p>
            <a:pPr marL="0" indent="0" algn="l">
              <a:lnSpc>
                <a:spcPts val="1950"/>
              </a:lnSpc>
              <a:buNone/>
            </a:pPr>
            <a:r>
              <a:rPr lang="en-US" sz="1500" b="1" dirty="0">
                <a:solidFill>
                  <a:srgbClr val="EBEDF0"/>
                </a:solidFill>
                <a:latin typeface="Geist Bold" pitchFamily="34" charset="0"/>
                <a:ea typeface="Geist Bold" pitchFamily="34" charset="-122"/>
                <a:cs typeface="Geist Bold" pitchFamily="34" charset="-120"/>
              </a:rPr>
              <a:t>1705: Knighthood</a:t>
            </a:r>
            <a:endParaRPr lang="en-US" sz="1500" dirty="0"/>
          </a:p>
        </p:txBody>
      </p:sp>
      <p:sp>
        <p:nvSpPr>
          <p:cNvPr id="17" name="Text 12"/>
          <p:cNvSpPr/>
          <p:nvPr/>
        </p:nvSpPr>
        <p:spPr>
          <a:xfrm>
            <a:off x="3028593" y="4442817"/>
            <a:ext cx="3548301" cy="504349"/>
          </a:xfrm>
          <a:prstGeom prst="rect">
            <a:avLst/>
          </a:prstGeom>
          <a:noFill/>
          <a:ln/>
        </p:spPr>
        <p:txBody>
          <a:bodyPr wrap="square" lIns="0" tIns="0" rIns="0" bIns="0" rtlCol="0" anchor="t"/>
          <a:lstStyle/>
          <a:p>
            <a:pPr marL="0" indent="0" algn="l">
              <a:lnSpc>
                <a:spcPts val="1300"/>
              </a:lnSpc>
              <a:buNone/>
            </a:pPr>
            <a:r>
              <a:rPr lang="en-US" sz="1200" dirty="0">
                <a:solidFill>
                  <a:srgbClr val="EBEDF0"/>
                </a:solidFill>
                <a:latin typeface="Geist" pitchFamily="34" charset="0"/>
                <a:ea typeface="Geist" pitchFamily="34" charset="-122"/>
                <a:cs typeface="Geist" pitchFamily="34" charset="-120"/>
              </a:rPr>
              <a:t>Queen Anne knighted him, making him Sir Isaac Newton—the first scientist honored for scientific achievement rather than service to the Crown.</a:t>
            </a:r>
            <a:endParaRPr lang="en-US" sz="1200" dirty="0"/>
          </a:p>
        </p:txBody>
      </p:sp>
      <p:pic>
        <p:nvPicPr>
          <p:cNvPr id="18" name="Image 3" descr="preencode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60275" y="1221224"/>
            <a:ext cx="5677972" cy="5677972"/>
          </a:xfrm>
          <a:prstGeom prst="rect">
            <a:avLst/>
          </a:prstGeom>
        </p:spPr>
      </p:pic>
      <p:sp>
        <p:nvSpPr>
          <p:cNvPr id="19" name="Text 13"/>
          <p:cNvSpPr/>
          <p:nvPr/>
        </p:nvSpPr>
        <p:spPr>
          <a:xfrm>
            <a:off x="6960275" y="7016829"/>
            <a:ext cx="5677972" cy="672465"/>
          </a:xfrm>
          <a:prstGeom prst="rect">
            <a:avLst/>
          </a:prstGeom>
          <a:noFill/>
          <a:ln/>
        </p:spPr>
        <p:txBody>
          <a:bodyPr wrap="square" lIns="0" tIns="0" rIns="0" bIns="0" rtlCol="0" anchor="t"/>
          <a:lstStyle/>
          <a:p>
            <a:pPr marL="0" indent="0" algn="l">
              <a:lnSpc>
                <a:spcPts val="1300"/>
              </a:lnSpc>
              <a:buNone/>
            </a:pPr>
            <a:r>
              <a:rPr lang="en-US" sz="1200" dirty="0">
                <a:solidFill>
                  <a:srgbClr val="EBEDF0"/>
                </a:solidFill>
                <a:latin typeface="Geist" pitchFamily="34" charset="0"/>
                <a:ea typeface="Geist" pitchFamily="34" charset="-122"/>
                <a:cs typeface="Geist" pitchFamily="34" charset="-120"/>
              </a:rPr>
              <a:t>Newton's administrative abilities proved as formidable as his scientific genius. At the Mint, he personally interrogated suspects, gathered evidence, and oversaw the Great Recoinage of 1696—preventing economic collapse while dramatically reducing counterfeiting.</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760720" cy="8229600"/>
          </a:xfrm>
          <a:prstGeom prst="rect">
            <a:avLst/>
          </a:prstGeom>
        </p:spPr>
      </p:pic>
      <p:sp>
        <p:nvSpPr>
          <p:cNvPr id="3" name="Text 0"/>
          <p:cNvSpPr/>
          <p:nvPr/>
        </p:nvSpPr>
        <p:spPr>
          <a:xfrm>
            <a:off x="6280190" y="3060263"/>
            <a:ext cx="6382703" cy="589717"/>
          </a:xfrm>
          <a:prstGeom prst="rect">
            <a:avLst/>
          </a:prstGeom>
          <a:noFill/>
          <a:ln/>
        </p:spPr>
        <p:txBody>
          <a:bodyPr wrap="none" lIns="0" tIns="0" rIns="0" bIns="0" rtlCol="0" anchor="t"/>
          <a:lstStyle/>
          <a:p>
            <a:pPr marL="0" indent="0" algn="l">
              <a:lnSpc>
                <a:spcPts val="4600"/>
              </a:lnSpc>
              <a:buNone/>
            </a:pPr>
            <a:r>
              <a:rPr lang="en-US" sz="3550" b="1" dirty="0">
                <a:solidFill>
                  <a:srgbClr val="F2F5FA"/>
                </a:solidFill>
                <a:latin typeface="Geist Bold" pitchFamily="34" charset="0"/>
                <a:ea typeface="Geist Bold" pitchFamily="34" charset="-122"/>
                <a:cs typeface="Geist Bold" pitchFamily="34" charset="-120"/>
              </a:rPr>
              <a:t>Sir Isaac Newton (1642-1727)</a:t>
            </a:r>
            <a:endParaRPr lang="en-US" sz="3550" dirty="0"/>
          </a:p>
        </p:txBody>
      </p:sp>
      <p:sp>
        <p:nvSpPr>
          <p:cNvPr id="4" name="Text 1"/>
          <p:cNvSpPr/>
          <p:nvPr/>
        </p:nvSpPr>
        <p:spPr>
          <a:xfrm>
            <a:off x="6280190" y="3990142"/>
            <a:ext cx="7556421" cy="1179195"/>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Godfrey Kneller's 1702 portrait captures Newton at the height of his powers—the President of the Royal Society and Master of the Mint, a man who had fundamentally reshaped humanity's understanding of the universe.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69680" y="0"/>
            <a:ext cx="5760720" cy="8229600"/>
          </a:xfrm>
          <a:prstGeom prst="rect">
            <a:avLst/>
          </a:prstGeom>
        </p:spPr>
      </p:pic>
      <p:sp>
        <p:nvSpPr>
          <p:cNvPr id="3" name="Shape 0"/>
          <p:cNvSpPr/>
          <p:nvPr/>
        </p:nvSpPr>
        <p:spPr>
          <a:xfrm>
            <a:off x="793790" y="2534126"/>
            <a:ext cx="1474113" cy="371832"/>
          </a:xfrm>
          <a:prstGeom prst="roundRect">
            <a:avLst>
              <a:gd name="adj" fmla="val 20497"/>
            </a:avLst>
          </a:prstGeom>
          <a:solidFill>
            <a:srgbClr val="00194D"/>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9878" y="2629257"/>
            <a:ext cx="181451" cy="181451"/>
          </a:xfrm>
          <a:prstGeom prst="rect">
            <a:avLst/>
          </a:prstGeom>
        </p:spPr>
      </p:pic>
      <p:sp>
        <p:nvSpPr>
          <p:cNvPr id="5" name="Text 1"/>
          <p:cNvSpPr/>
          <p:nvPr/>
        </p:nvSpPr>
        <p:spPr>
          <a:xfrm>
            <a:off x="1202055" y="2602111"/>
            <a:ext cx="929759" cy="235863"/>
          </a:xfrm>
          <a:prstGeom prst="rect">
            <a:avLst/>
          </a:prstGeom>
          <a:noFill/>
          <a:ln/>
        </p:spPr>
        <p:txBody>
          <a:bodyPr wrap="none" lIns="0" tIns="0" rIns="0" bIns="0" rtlCol="0" anchor="t"/>
          <a:lstStyle/>
          <a:p>
            <a:pPr marL="0" indent="0" algn="l">
              <a:lnSpc>
                <a:spcPts val="1850"/>
              </a:lnSpc>
              <a:buNone/>
            </a:pPr>
            <a:r>
              <a:rPr lang="en-US" sz="1400" dirty="0">
                <a:solidFill>
                  <a:srgbClr val="EBEDF0"/>
                </a:solidFill>
                <a:latin typeface="Geist" pitchFamily="34" charset="0"/>
                <a:ea typeface="Geist" pitchFamily="34" charset="-122"/>
                <a:cs typeface="Geist" pitchFamily="34" charset="-120"/>
              </a:rPr>
              <a:t>CHAPTER 1</a:t>
            </a:r>
            <a:endParaRPr lang="en-US" sz="1400" dirty="0"/>
          </a:p>
        </p:txBody>
      </p:sp>
      <p:sp>
        <p:nvSpPr>
          <p:cNvPr id="6" name="Text 2"/>
          <p:cNvSpPr/>
          <p:nvPr/>
        </p:nvSpPr>
        <p:spPr>
          <a:xfrm>
            <a:off x="793790" y="2996684"/>
            <a:ext cx="7556421" cy="1474232"/>
          </a:xfrm>
          <a:prstGeom prst="rect">
            <a:avLst/>
          </a:prstGeom>
          <a:noFill/>
          <a:ln/>
        </p:spPr>
        <p:txBody>
          <a:bodyPr wrap="squar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A Fragile Beginning in Turbulent Times</a:t>
            </a:r>
            <a:endParaRPr lang="en-US" sz="4450" dirty="0"/>
          </a:p>
        </p:txBody>
      </p:sp>
      <p:sp>
        <p:nvSpPr>
          <p:cNvPr id="7" name="Text 3"/>
          <p:cNvSpPr/>
          <p:nvPr/>
        </p:nvSpPr>
        <p:spPr>
          <a:xfrm>
            <a:off x="793790" y="4811077"/>
            <a:ext cx="7556421" cy="884396"/>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Isaac Newton's journey began in the midst of civil war and uncertainty, a premature infant fighting for survival in a world on the brink of transformation.</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83788" y="1063943"/>
            <a:ext cx="5287447" cy="615196"/>
          </a:xfrm>
          <a:prstGeom prst="rect">
            <a:avLst/>
          </a:prstGeom>
          <a:noFill/>
          <a:ln/>
        </p:spPr>
        <p:txBody>
          <a:bodyPr wrap="none" lIns="0" tIns="0" rIns="0" bIns="0" rtlCol="0" anchor="t"/>
          <a:lstStyle/>
          <a:p>
            <a:pPr marL="0" indent="0" algn="l">
              <a:lnSpc>
                <a:spcPts val="4800"/>
              </a:lnSpc>
              <a:buNone/>
            </a:pPr>
            <a:r>
              <a:rPr lang="en-US" sz="3700" b="1" dirty="0">
                <a:solidFill>
                  <a:srgbClr val="F2F5FA"/>
                </a:solidFill>
                <a:latin typeface="Geist Bold" pitchFamily="34" charset="0"/>
                <a:ea typeface="Geist Bold" pitchFamily="34" charset="-122"/>
                <a:cs typeface="Geist Bold" pitchFamily="34" charset="-120"/>
              </a:rPr>
              <a:t>Isaac Newton's Legacy</a:t>
            </a:r>
            <a:endParaRPr lang="en-US" sz="3700" dirty="0"/>
          </a:p>
        </p:txBody>
      </p:sp>
      <p:sp>
        <p:nvSpPr>
          <p:cNvPr id="3" name="Text 1"/>
          <p:cNvSpPr/>
          <p:nvPr/>
        </p:nvSpPr>
        <p:spPr>
          <a:xfrm>
            <a:off x="783788" y="1742242"/>
            <a:ext cx="3781544" cy="307658"/>
          </a:xfrm>
          <a:prstGeom prst="rect">
            <a:avLst/>
          </a:prstGeom>
          <a:noFill/>
          <a:ln/>
        </p:spPr>
        <p:txBody>
          <a:bodyPr wrap="none" lIns="0" tIns="0" rIns="0" bIns="0" rtlCol="0" anchor="t"/>
          <a:lstStyle/>
          <a:p>
            <a:pPr marL="0" indent="0" algn="l">
              <a:lnSpc>
                <a:spcPts val="2400"/>
              </a:lnSpc>
              <a:buNone/>
            </a:pPr>
            <a:r>
              <a:rPr lang="en-US" sz="1850" b="1" dirty="0">
                <a:solidFill>
                  <a:srgbClr val="F2F5FA"/>
                </a:solidFill>
                <a:latin typeface="Geist Bold" pitchFamily="34" charset="0"/>
                <a:ea typeface="Geist Bold" pitchFamily="34" charset="-122"/>
                <a:cs typeface="Geist Bold" pitchFamily="34" charset="-120"/>
              </a:rPr>
              <a:t>The Architect of Modern Science</a:t>
            </a:r>
            <a:endParaRPr lang="en-US" sz="18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788" y="2286833"/>
            <a:ext cx="567928" cy="567928"/>
          </a:xfrm>
          <a:prstGeom prst="rect">
            <a:avLst/>
          </a:prstGeom>
        </p:spPr>
      </p:pic>
      <p:sp>
        <p:nvSpPr>
          <p:cNvPr id="5" name="Text 2"/>
          <p:cNvSpPr/>
          <p:nvPr/>
        </p:nvSpPr>
        <p:spPr>
          <a:xfrm>
            <a:off x="783788" y="3052167"/>
            <a:ext cx="3489841" cy="307658"/>
          </a:xfrm>
          <a:prstGeom prst="rect">
            <a:avLst/>
          </a:prstGeom>
          <a:noFill/>
          <a:ln/>
        </p:spPr>
        <p:txBody>
          <a:bodyPr wrap="none" lIns="0" tIns="0" rIns="0" bIns="0" rtlCol="0" anchor="t"/>
          <a:lstStyle/>
          <a:p>
            <a:pPr marL="0" indent="0" algn="l">
              <a:lnSpc>
                <a:spcPts val="2400"/>
              </a:lnSpc>
              <a:buNone/>
            </a:pPr>
            <a:r>
              <a:rPr lang="en-US" sz="1850" b="1" dirty="0">
                <a:solidFill>
                  <a:srgbClr val="EBEDF0"/>
                </a:solidFill>
                <a:latin typeface="Geist Bold" pitchFamily="34" charset="0"/>
                <a:ea typeface="Geist Bold" pitchFamily="34" charset="-122"/>
                <a:cs typeface="Geist Bold" pitchFamily="34" charset="-120"/>
              </a:rPr>
              <a:t>Foundation of Modern Physics</a:t>
            </a:r>
            <a:endParaRPr lang="en-US" sz="1850" dirty="0"/>
          </a:p>
        </p:txBody>
      </p:sp>
      <p:sp>
        <p:nvSpPr>
          <p:cNvPr id="6" name="Text 3"/>
          <p:cNvSpPr/>
          <p:nvPr/>
        </p:nvSpPr>
        <p:spPr>
          <a:xfrm>
            <a:off x="783788" y="3454598"/>
            <a:ext cx="4222552" cy="1128713"/>
          </a:xfrm>
          <a:prstGeom prst="rect">
            <a:avLst/>
          </a:prstGeom>
          <a:noFill/>
          <a:ln/>
        </p:spPr>
        <p:txBody>
          <a:bodyPr wrap="square" lIns="0" tIns="0" rIns="0" bIns="0" rtlCol="0" anchor="t"/>
          <a:lstStyle/>
          <a:p>
            <a:pPr marL="0" indent="0" algn="l">
              <a:lnSpc>
                <a:spcPts val="1750"/>
              </a:lnSpc>
              <a:buNone/>
            </a:pPr>
            <a:r>
              <a:rPr lang="en-US" sz="1450" dirty="0">
                <a:solidFill>
                  <a:srgbClr val="EBEDF0"/>
                </a:solidFill>
                <a:latin typeface="Geist" pitchFamily="34" charset="0"/>
                <a:ea typeface="Geist" pitchFamily="34" charset="-122"/>
                <a:cs typeface="Geist" pitchFamily="34" charset="-120"/>
              </a:rPr>
              <a:t>Newton's laws of motion and universal gravitation remained unchallenged for over 200 years until Einstein's relativity. They still govern space travel, engineering, and everyday mechanics with remarkable accuracy.</a:t>
            </a:r>
            <a:endParaRPr lang="en-US" sz="14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3746" y="2286833"/>
            <a:ext cx="567928" cy="567928"/>
          </a:xfrm>
          <a:prstGeom prst="rect">
            <a:avLst/>
          </a:prstGeom>
        </p:spPr>
      </p:pic>
      <p:sp>
        <p:nvSpPr>
          <p:cNvPr id="8" name="Text 4"/>
          <p:cNvSpPr/>
          <p:nvPr/>
        </p:nvSpPr>
        <p:spPr>
          <a:xfrm>
            <a:off x="5203746" y="3052167"/>
            <a:ext cx="2899291" cy="307658"/>
          </a:xfrm>
          <a:prstGeom prst="rect">
            <a:avLst/>
          </a:prstGeom>
          <a:noFill/>
          <a:ln/>
        </p:spPr>
        <p:txBody>
          <a:bodyPr wrap="none" lIns="0" tIns="0" rIns="0" bIns="0" rtlCol="0" anchor="t"/>
          <a:lstStyle/>
          <a:p>
            <a:pPr marL="0" indent="0" algn="l">
              <a:lnSpc>
                <a:spcPts val="2400"/>
              </a:lnSpc>
              <a:buNone/>
            </a:pPr>
            <a:r>
              <a:rPr lang="en-US" sz="1850" b="1" dirty="0">
                <a:solidFill>
                  <a:srgbClr val="EBEDF0"/>
                </a:solidFill>
                <a:latin typeface="Geist Bold" pitchFamily="34" charset="0"/>
                <a:ea typeface="Geist Bold" pitchFamily="34" charset="-122"/>
                <a:cs typeface="Geist Bold" pitchFamily="34" charset="-120"/>
              </a:rPr>
              <a:t>Mathematical Revolution</a:t>
            </a:r>
            <a:endParaRPr lang="en-US" sz="1850" dirty="0"/>
          </a:p>
        </p:txBody>
      </p:sp>
      <p:sp>
        <p:nvSpPr>
          <p:cNvPr id="9" name="Text 5"/>
          <p:cNvSpPr/>
          <p:nvPr/>
        </p:nvSpPr>
        <p:spPr>
          <a:xfrm>
            <a:off x="5203746" y="3454598"/>
            <a:ext cx="4222671" cy="1128713"/>
          </a:xfrm>
          <a:prstGeom prst="rect">
            <a:avLst/>
          </a:prstGeom>
          <a:noFill/>
          <a:ln/>
        </p:spPr>
        <p:txBody>
          <a:bodyPr wrap="square" lIns="0" tIns="0" rIns="0" bIns="0" rtlCol="0" anchor="t"/>
          <a:lstStyle/>
          <a:p>
            <a:pPr marL="0" indent="0" algn="l">
              <a:lnSpc>
                <a:spcPts val="1750"/>
              </a:lnSpc>
              <a:buNone/>
            </a:pPr>
            <a:r>
              <a:rPr lang="en-US" sz="1450" dirty="0">
                <a:solidFill>
                  <a:srgbClr val="EBEDF0"/>
                </a:solidFill>
                <a:latin typeface="Geist" pitchFamily="34" charset="0"/>
                <a:ea typeface="Geist" pitchFamily="34" charset="-122"/>
                <a:cs typeface="Geist" pitchFamily="34" charset="-120"/>
              </a:rPr>
              <a:t>Calculus transformed mathematics from geometry to analysis, enabling advances in every quantitative field. Modern technology, from smartphones to spacecraft, depends on mathematical tools Newton created.</a:t>
            </a:r>
            <a:endParaRPr lang="en-US" sz="14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3822" y="2286833"/>
            <a:ext cx="567928" cy="567928"/>
          </a:xfrm>
          <a:prstGeom prst="rect">
            <a:avLst/>
          </a:prstGeom>
        </p:spPr>
      </p:pic>
      <p:sp>
        <p:nvSpPr>
          <p:cNvPr id="11" name="Text 6"/>
          <p:cNvSpPr/>
          <p:nvPr/>
        </p:nvSpPr>
        <p:spPr>
          <a:xfrm>
            <a:off x="9623822" y="3052167"/>
            <a:ext cx="2999661" cy="307658"/>
          </a:xfrm>
          <a:prstGeom prst="rect">
            <a:avLst/>
          </a:prstGeom>
          <a:noFill/>
          <a:ln/>
        </p:spPr>
        <p:txBody>
          <a:bodyPr wrap="none" lIns="0" tIns="0" rIns="0" bIns="0" rtlCol="0" anchor="t"/>
          <a:lstStyle/>
          <a:p>
            <a:pPr marL="0" indent="0" algn="l">
              <a:lnSpc>
                <a:spcPts val="2400"/>
              </a:lnSpc>
              <a:buNone/>
            </a:pPr>
            <a:r>
              <a:rPr lang="en-US" sz="1850" b="1" dirty="0">
                <a:solidFill>
                  <a:srgbClr val="EBEDF0"/>
                </a:solidFill>
                <a:latin typeface="Geist Bold" pitchFamily="34" charset="0"/>
                <a:ea typeface="Geist Bold" pitchFamily="34" charset="-122"/>
                <a:cs typeface="Geist Bold" pitchFamily="34" charset="-120"/>
              </a:rPr>
              <a:t>Scientific Method Pioneer</a:t>
            </a:r>
            <a:endParaRPr lang="en-US" sz="1850" dirty="0"/>
          </a:p>
        </p:txBody>
      </p:sp>
      <p:sp>
        <p:nvSpPr>
          <p:cNvPr id="12" name="Text 7"/>
          <p:cNvSpPr/>
          <p:nvPr/>
        </p:nvSpPr>
        <p:spPr>
          <a:xfrm>
            <a:off x="9623822" y="3454598"/>
            <a:ext cx="4222671" cy="1128713"/>
          </a:xfrm>
          <a:prstGeom prst="rect">
            <a:avLst/>
          </a:prstGeom>
          <a:noFill/>
          <a:ln/>
        </p:spPr>
        <p:txBody>
          <a:bodyPr wrap="square" lIns="0" tIns="0" rIns="0" bIns="0" rtlCol="0" anchor="t"/>
          <a:lstStyle/>
          <a:p>
            <a:pPr marL="0" indent="0" algn="l">
              <a:lnSpc>
                <a:spcPts val="1750"/>
              </a:lnSpc>
              <a:buNone/>
            </a:pPr>
            <a:r>
              <a:rPr lang="en-US" sz="1450" dirty="0">
                <a:solidFill>
                  <a:srgbClr val="EBEDF0"/>
                </a:solidFill>
                <a:latin typeface="Geist" pitchFamily="34" charset="0"/>
                <a:ea typeface="Geist" pitchFamily="34" charset="-122"/>
                <a:cs typeface="Geist" pitchFamily="34" charset="-120"/>
              </a:rPr>
              <a:t>Newton demonstrated how rigorous mathematics, careful experimentation, and systematic observation could unlock nature's secrets—establishing the template for modern scientific inquiry that continues today.</a:t>
            </a:r>
            <a:endParaRPr lang="en-US" sz="1450" dirty="0"/>
          </a:p>
        </p:txBody>
      </p:sp>
      <p:sp>
        <p:nvSpPr>
          <p:cNvPr id="13" name="Shape 8"/>
          <p:cNvSpPr/>
          <p:nvPr/>
        </p:nvSpPr>
        <p:spPr>
          <a:xfrm>
            <a:off x="783788" y="4855549"/>
            <a:ext cx="13062704" cy="31194"/>
          </a:xfrm>
          <a:prstGeom prst="rect">
            <a:avLst/>
          </a:prstGeom>
          <a:solidFill>
            <a:srgbClr val="EBEDF0">
              <a:alpha val="50000"/>
            </a:srgbClr>
          </a:solidFill>
          <a:ln/>
        </p:spPr>
      </p:sp>
      <p:sp>
        <p:nvSpPr>
          <p:cNvPr id="14" name="Text 9"/>
          <p:cNvSpPr/>
          <p:nvPr/>
        </p:nvSpPr>
        <p:spPr>
          <a:xfrm>
            <a:off x="1067753" y="5301258"/>
            <a:ext cx="9135308" cy="369094"/>
          </a:xfrm>
          <a:prstGeom prst="rect">
            <a:avLst/>
          </a:prstGeom>
          <a:noFill/>
          <a:ln/>
        </p:spPr>
        <p:txBody>
          <a:bodyPr wrap="none" lIns="0" tIns="0" rIns="0" bIns="0" rtlCol="0" anchor="t"/>
          <a:lstStyle/>
          <a:p>
            <a:pPr marL="0" indent="0" algn="l">
              <a:lnSpc>
                <a:spcPts val="2900"/>
              </a:lnSpc>
              <a:buNone/>
            </a:pPr>
            <a:r>
              <a:rPr lang="en-US" sz="2200" b="1" dirty="0">
                <a:solidFill>
                  <a:srgbClr val="F2F5FA"/>
                </a:solidFill>
                <a:latin typeface="Geist Bold" pitchFamily="34" charset="0"/>
                <a:ea typeface="Geist Bold" pitchFamily="34" charset="-122"/>
                <a:cs typeface="Geist Bold" pitchFamily="34" charset="-120"/>
              </a:rPr>
              <a:t>"If I have seen further it is by standing on the shoulders of Giants."</a:t>
            </a:r>
            <a:endParaRPr lang="en-US" sz="2200" dirty="0"/>
          </a:p>
        </p:txBody>
      </p:sp>
      <p:sp>
        <p:nvSpPr>
          <p:cNvPr id="15" name="Text 10"/>
          <p:cNvSpPr/>
          <p:nvPr/>
        </p:nvSpPr>
        <p:spPr>
          <a:xfrm>
            <a:off x="1067753" y="5907286"/>
            <a:ext cx="12778740" cy="225743"/>
          </a:xfrm>
          <a:prstGeom prst="rect">
            <a:avLst/>
          </a:prstGeom>
          <a:noFill/>
          <a:ln/>
        </p:spPr>
        <p:txBody>
          <a:bodyPr wrap="none" lIns="0" tIns="0" rIns="0" bIns="0" rtlCol="0" anchor="t"/>
          <a:lstStyle/>
          <a:p>
            <a:pPr marL="0" indent="0" algn="l">
              <a:lnSpc>
                <a:spcPts val="1750"/>
              </a:lnSpc>
              <a:buNone/>
            </a:pPr>
            <a:r>
              <a:rPr lang="en-US" sz="1450" dirty="0">
                <a:solidFill>
                  <a:srgbClr val="EBEDF0"/>
                </a:solidFill>
                <a:latin typeface="Geist" pitchFamily="34" charset="0"/>
                <a:ea typeface="Geist" pitchFamily="34" charset="-122"/>
                <a:cs typeface="Geist" pitchFamily="34" charset="-120"/>
              </a:rPr>
              <a:t>— Isaac Newton, 1675</a:t>
            </a:r>
            <a:endParaRPr lang="en-US" sz="1450" dirty="0"/>
          </a:p>
        </p:txBody>
      </p:sp>
      <p:sp>
        <p:nvSpPr>
          <p:cNvPr id="16" name="Shape 11"/>
          <p:cNvSpPr/>
          <p:nvPr/>
        </p:nvSpPr>
        <p:spPr>
          <a:xfrm>
            <a:off x="783788" y="5064323"/>
            <a:ext cx="22860" cy="1246346"/>
          </a:xfrm>
          <a:prstGeom prst="rect">
            <a:avLst/>
          </a:prstGeom>
          <a:solidFill>
            <a:srgbClr val="6296FF"/>
          </a:solidFill>
          <a:ln/>
        </p:spPr>
      </p:sp>
      <p:sp>
        <p:nvSpPr>
          <p:cNvPr id="17" name="Text 12"/>
          <p:cNvSpPr/>
          <p:nvPr/>
        </p:nvSpPr>
        <p:spPr>
          <a:xfrm>
            <a:off x="783788" y="6488311"/>
            <a:ext cx="13062704" cy="677228"/>
          </a:xfrm>
          <a:prstGeom prst="rect">
            <a:avLst/>
          </a:prstGeom>
          <a:noFill/>
          <a:ln/>
        </p:spPr>
        <p:txBody>
          <a:bodyPr wrap="square" lIns="0" tIns="0" rIns="0" bIns="0" rtlCol="0" anchor="t"/>
          <a:lstStyle/>
          <a:p>
            <a:pPr marL="0" indent="0" algn="l">
              <a:lnSpc>
                <a:spcPts val="1750"/>
              </a:lnSpc>
              <a:buNone/>
            </a:pPr>
            <a:r>
              <a:rPr lang="en-US" sz="1450" dirty="0">
                <a:solidFill>
                  <a:srgbClr val="EBEDF0"/>
                </a:solidFill>
                <a:latin typeface="Geist" pitchFamily="34" charset="0"/>
                <a:ea typeface="Geist" pitchFamily="34" charset="-122"/>
                <a:cs typeface="Geist" pitchFamily="34" charset="-120"/>
              </a:rPr>
              <a:t>Though Newton attributed his success to building on others' work, his towering achievements created the shoulders upon which all subsequent science stands. From quantum mechanics to cosmology, modern physics begins with Newton's revolutionary insights into the fundamental laws governing our universe.</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77985"/>
            <a:ext cx="10938748" cy="737116"/>
          </a:xfrm>
          <a:prstGeom prst="rect">
            <a:avLst/>
          </a:prstGeom>
          <a:noFill/>
          <a:ln/>
        </p:spPr>
        <p:txBody>
          <a:bodyPr wrap="non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Born Premature on Christmas Day, 1642</a:t>
            </a:r>
            <a:endParaRPr lang="en-US" sz="4450" dirty="0"/>
          </a:p>
        </p:txBody>
      </p:sp>
      <p:sp>
        <p:nvSpPr>
          <p:cNvPr id="3" name="Shape 1"/>
          <p:cNvSpPr/>
          <p:nvPr/>
        </p:nvSpPr>
        <p:spPr>
          <a:xfrm>
            <a:off x="793790" y="3168729"/>
            <a:ext cx="4196358" cy="3082766"/>
          </a:xfrm>
          <a:prstGeom prst="roundRect">
            <a:avLst>
              <a:gd name="adj" fmla="val 4746"/>
            </a:avLst>
          </a:prstGeom>
          <a:solidFill>
            <a:srgbClr val="101620">
              <a:alpha val="95000"/>
            </a:srgbClr>
          </a:solidFill>
          <a:ln w="30480">
            <a:solidFill>
              <a:srgbClr val="002A80"/>
            </a:solidFill>
            <a:prstDash val="solid"/>
          </a:ln>
        </p:spPr>
      </p:sp>
      <p:pic>
        <p:nvPicPr>
          <p:cNvPr id="4"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310" y="3168729"/>
            <a:ext cx="121920" cy="3082766"/>
          </a:xfrm>
          <a:prstGeom prst="rect">
            <a:avLst/>
          </a:prstGeom>
        </p:spPr>
      </p:pic>
      <p:sp>
        <p:nvSpPr>
          <p:cNvPr id="5" name="Text 2"/>
          <p:cNvSpPr/>
          <p:nvPr/>
        </p:nvSpPr>
        <p:spPr>
          <a:xfrm>
            <a:off x="1142524" y="3426023"/>
            <a:ext cx="2835235" cy="368498"/>
          </a:xfrm>
          <a:prstGeom prst="rect">
            <a:avLst/>
          </a:prstGeom>
          <a:noFill/>
          <a:ln/>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A Fragile Start</a:t>
            </a:r>
            <a:endParaRPr lang="en-US" sz="2200" dirty="0"/>
          </a:p>
        </p:txBody>
      </p:sp>
      <p:sp>
        <p:nvSpPr>
          <p:cNvPr id="6" name="Text 3"/>
          <p:cNvSpPr/>
          <p:nvPr/>
        </p:nvSpPr>
        <p:spPr>
          <a:xfrm>
            <a:off x="1142524" y="3930610"/>
            <a:ext cx="3590330" cy="1768793"/>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Born so tiny he could fit into a quart mug, baby Isaac was barely expected to survive his first days. His premature birth became the first of many obstacles he would overcome.</a:t>
            </a:r>
            <a:endParaRPr lang="en-US" sz="1750" dirty="0"/>
          </a:p>
        </p:txBody>
      </p:sp>
      <p:sp>
        <p:nvSpPr>
          <p:cNvPr id="7" name="Shape 4"/>
          <p:cNvSpPr/>
          <p:nvPr/>
        </p:nvSpPr>
        <p:spPr>
          <a:xfrm>
            <a:off x="5216962" y="3168729"/>
            <a:ext cx="4196358" cy="3082766"/>
          </a:xfrm>
          <a:prstGeom prst="roundRect">
            <a:avLst>
              <a:gd name="adj" fmla="val 4746"/>
            </a:avLst>
          </a:prstGeom>
          <a:solidFill>
            <a:srgbClr val="101620">
              <a:alpha val="95000"/>
            </a:srgbClr>
          </a:solidFill>
          <a:ln w="30480">
            <a:solidFill>
              <a:srgbClr val="002A80"/>
            </a:solidFill>
            <a:prstDash val="solid"/>
          </a:ln>
        </p:spPr>
      </p:sp>
      <p:pic>
        <p:nvPicPr>
          <p:cNvPr id="8" name="Image 1"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86482" y="3168729"/>
            <a:ext cx="121920" cy="3082766"/>
          </a:xfrm>
          <a:prstGeom prst="rect">
            <a:avLst/>
          </a:prstGeom>
        </p:spPr>
      </p:pic>
      <p:sp>
        <p:nvSpPr>
          <p:cNvPr id="9" name="Text 5"/>
          <p:cNvSpPr/>
          <p:nvPr/>
        </p:nvSpPr>
        <p:spPr>
          <a:xfrm>
            <a:off x="5565696" y="3426023"/>
            <a:ext cx="2835235" cy="368498"/>
          </a:xfrm>
          <a:prstGeom prst="rect">
            <a:avLst/>
          </a:prstGeom>
          <a:noFill/>
          <a:ln/>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Woolsthorpe Manor</a:t>
            </a:r>
            <a:endParaRPr lang="en-US" sz="2200" dirty="0"/>
          </a:p>
        </p:txBody>
      </p:sp>
      <p:sp>
        <p:nvSpPr>
          <p:cNvPr id="10" name="Text 6"/>
          <p:cNvSpPr/>
          <p:nvPr/>
        </p:nvSpPr>
        <p:spPr>
          <a:xfrm>
            <a:off x="5565696" y="3930610"/>
            <a:ext cx="3590330" cy="2063591"/>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Arrived into the world at Woolsthorpe Manor in rural Lincolnshire, England—a modest farmhouse that would later witness his greatest breakthroughs during the plague years.</a:t>
            </a:r>
            <a:endParaRPr lang="en-US" sz="1750" dirty="0"/>
          </a:p>
        </p:txBody>
      </p:sp>
      <p:sp>
        <p:nvSpPr>
          <p:cNvPr id="11" name="Shape 7"/>
          <p:cNvSpPr/>
          <p:nvPr/>
        </p:nvSpPr>
        <p:spPr>
          <a:xfrm>
            <a:off x="9640133" y="3168729"/>
            <a:ext cx="4196358" cy="3082766"/>
          </a:xfrm>
          <a:prstGeom prst="roundRect">
            <a:avLst>
              <a:gd name="adj" fmla="val 4746"/>
            </a:avLst>
          </a:prstGeom>
          <a:solidFill>
            <a:srgbClr val="101620">
              <a:alpha val="95000"/>
            </a:srgbClr>
          </a:solidFill>
          <a:ln w="30480">
            <a:solidFill>
              <a:srgbClr val="002A80"/>
            </a:solidFill>
            <a:prstDash val="solid"/>
          </a:ln>
        </p:spPr>
      </p:sp>
      <p:pic>
        <p:nvPicPr>
          <p:cNvPr id="12" name="Image 2"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09653" y="3168729"/>
            <a:ext cx="121920" cy="3082766"/>
          </a:xfrm>
          <a:prstGeom prst="rect">
            <a:avLst/>
          </a:prstGeom>
        </p:spPr>
      </p:pic>
      <p:sp>
        <p:nvSpPr>
          <p:cNvPr id="13" name="Text 8"/>
          <p:cNvSpPr/>
          <p:nvPr/>
        </p:nvSpPr>
        <p:spPr>
          <a:xfrm>
            <a:off x="9988868" y="3426023"/>
            <a:ext cx="2835235" cy="368498"/>
          </a:xfrm>
          <a:prstGeom prst="rect">
            <a:avLst/>
          </a:prstGeom>
          <a:noFill/>
          <a:ln/>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A Nation in Turmoil</a:t>
            </a:r>
            <a:endParaRPr lang="en-US" sz="2200" dirty="0"/>
          </a:p>
        </p:txBody>
      </p:sp>
      <p:sp>
        <p:nvSpPr>
          <p:cNvPr id="14" name="Text 9"/>
          <p:cNvSpPr/>
          <p:nvPr/>
        </p:nvSpPr>
        <p:spPr>
          <a:xfrm>
            <a:off x="9988868" y="3930610"/>
            <a:ext cx="3590330" cy="1768793"/>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England was torn by civil war between Royalists and Parliamentarians, while plague fears haunted every village. Newton entered a world of chaos and uncertainty.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7951" y="587573"/>
            <a:ext cx="13134499" cy="1388983"/>
          </a:xfrm>
          <a:prstGeom prst="rect">
            <a:avLst/>
          </a:prstGeom>
          <a:noFill/>
          <a:ln/>
        </p:spPr>
        <p:txBody>
          <a:bodyPr wrap="square" lIns="0" tIns="0" rIns="0" bIns="0" rtlCol="0" anchor="t"/>
          <a:lstStyle/>
          <a:p>
            <a:pPr marL="0" indent="0" algn="l">
              <a:lnSpc>
                <a:spcPts val="5450"/>
              </a:lnSpc>
              <a:buNone/>
            </a:pPr>
            <a:r>
              <a:rPr lang="en-US" sz="4200" b="1" dirty="0">
                <a:solidFill>
                  <a:srgbClr val="F2F5FA"/>
                </a:solidFill>
                <a:latin typeface="Geist Bold" pitchFamily="34" charset="0"/>
                <a:ea typeface="Geist Bold" pitchFamily="34" charset="-122"/>
                <a:cs typeface="Geist Bold" pitchFamily="34" charset="-120"/>
              </a:rPr>
              <a:t>Childhood Shadows: Family Struggles and Solitude</a:t>
            </a:r>
            <a:endParaRPr lang="en-US" sz="4200" dirty="0"/>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951" y="2504956"/>
            <a:ext cx="4940975" cy="4940975"/>
          </a:xfrm>
          <a:prstGeom prst="rect">
            <a:avLst/>
          </a:prstGeom>
        </p:spPr>
      </p:pic>
      <p:pic>
        <p:nvPicPr>
          <p:cNvPr id="4"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7801" y="2625150"/>
            <a:ext cx="106799" cy="106799"/>
          </a:xfrm>
          <a:prstGeom prst="rect">
            <a:avLst/>
          </a:prstGeom>
        </p:spPr>
      </p:pic>
      <p:sp>
        <p:nvSpPr>
          <p:cNvPr id="5" name="Text 1"/>
          <p:cNvSpPr/>
          <p:nvPr/>
        </p:nvSpPr>
        <p:spPr>
          <a:xfrm>
            <a:off x="6525935" y="2504956"/>
            <a:ext cx="3355300" cy="347305"/>
          </a:xfrm>
          <a:prstGeom prst="rect">
            <a:avLst/>
          </a:prstGeom>
          <a:noFill/>
          <a:ln/>
        </p:spPr>
        <p:txBody>
          <a:bodyPr wrap="none" lIns="0" tIns="0" rIns="0" bIns="0" rtlCol="0" anchor="t"/>
          <a:lstStyle/>
          <a:p>
            <a:pPr marL="0" indent="0" algn="l">
              <a:lnSpc>
                <a:spcPts val="2700"/>
              </a:lnSpc>
              <a:buNone/>
            </a:pPr>
            <a:r>
              <a:rPr lang="en-US" sz="2100" b="1" dirty="0">
                <a:solidFill>
                  <a:srgbClr val="EBEDF0"/>
                </a:solidFill>
                <a:latin typeface="Geist Bold" pitchFamily="34" charset="0"/>
                <a:ea typeface="Geist Bold" pitchFamily="34" charset="-122"/>
                <a:cs typeface="Geist Bold" pitchFamily="34" charset="-120"/>
              </a:rPr>
              <a:t>Abandoned by His Mother</a:t>
            </a:r>
            <a:endParaRPr lang="en-US" sz="2100" dirty="0"/>
          </a:p>
        </p:txBody>
      </p:sp>
      <p:sp>
        <p:nvSpPr>
          <p:cNvPr id="6" name="Text 2"/>
          <p:cNvSpPr/>
          <p:nvPr/>
        </p:nvSpPr>
        <p:spPr>
          <a:xfrm>
            <a:off x="6525935" y="3053596"/>
            <a:ext cx="3402092" cy="1348383"/>
          </a:xfrm>
          <a:prstGeom prst="rect">
            <a:avLst/>
          </a:prstGeom>
          <a:noFill/>
          <a:ln/>
        </p:spPr>
        <p:txBody>
          <a:bodyPr wrap="square" lIns="0" tIns="0" rIns="0" bIns="0" rtlCol="0" anchor="t"/>
          <a:lstStyle/>
          <a:p>
            <a:pPr marL="0" indent="0" algn="l">
              <a:lnSpc>
                <a:spcPts val="2100"/>
              </a:lnSpc>
              <a:buNone/>
            </a:pPr>
            <a:r>
              <a:rPr lang="en-US" sz="1650" dirty="0">
                <a:solidFill>
                  <a:srgbClr val="EBEDF0"/>
                </a:solidFill>
                <a:latin typeface="Geist" pitchFamily="34" charset="0"/>
                <a:ea typeface="Geist" pitchFamily="34" charset="-122"/>
                <a:cs typeface="Geist" pitchFamily="34" charset="-120"/>
              </a:rPr>
              <a:t>Newton's father died three months before his birth. When his mother remarried, she left three-year-old Isaac with his grandmother, creating deep emotional wounds.</a:t>
            </a:r>
            <a:endParaRPr lang="en-US" sz="1650" dirty="0"/>
          </a:p>
        </p:txBody>
      </p:sp>
      <p:pic>
        <p:nvPicPr>
          <p:cNvPr id="7" name="Image 2"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79606" y="2625150"/>
            <a:ext cx="106799" cy="106799"/>
          </a:xfrm>
          <a:prstGeom prst="rect">
            <a:avLst/>
          </a:prstGeom>
        </p:spPr>
      </p:pic>
      <p:sp>
        <p:nvSpPr>
          <p:cNvPr id="8" name="Text 3"/>
          <p:cNvSpPr/>
          <p:nvPr/>
        </p:nvSpPr>
        <p:spPr>
          <a:xfrm>
            <a:off x="10487739" y="2504956"/>
            <a:ext cx="2869525" cy="347305"/>
          </a:xfrm>
          <a:prstGeom prst="rect">
            <a:avLst/>
          </a:prstGeom>
          <a:noFill/>
          <a:ln/>
        </p:spPr>
        <p:txBody>
          <a:bodyPr wrap="none" lIns="0" tIns="0" rIns="0" bIns="0" rtlCol="0" anchor="t"/>
          <a:lstStyle/>
          <a:p>
            <a:pPr marL="0" indent="0" algn="l">
              <a:lnSpc>
                <a:spcPts val="2700"/>
              </a:lnSpc>
              <a:buNone/>
            </a:pPr>
            <a:r>
              <a:rPr lang="en-US" sz="2100" b="1" dirty="0">
                <a:solidFill>
                  <a:srgbClr val="EBEDF0"/>
                </a:solidFill>
                <a:latin typeface="Geist Bold" pitchFamily="34" charset="0"/>
                <a:ea typeface="Geist Bold" pitchFamily="34" charset="-122"/>
                <a:cs typeface="Geist Bold" pitchFamily="34" charset="-120"/>
              </a:rPr>
              <a:t>Rage and Resentment</a:t>
            </a:r>
            <a:endParaRPr lang="en-US" sz="2100" dirty="0"/>
          </a:p>
        </p:txBody>
      </p:sp>
      <p:sp>
        <p:nvSpPr>
          <p:cNvPr id="9" name="Text 4"/>
          <p:cNvSpPr/>
          <p:nvPr/>
        </p:nvSpPr>
        <p:spPr>
          <a:xfrm>
            <a:off x="10487739" y="3053596"/>
            <a:ext cx="3402211" cy="1618059"/>
          </a:xfrm>
          <a:prstGeom prst="rect">
            <a:avLst/>
          </a:prstGeom>
          <a:noFill/>
          <a:ln/>
        </p:spPr>
        <p:txBody>
          <a:bodyPr wrap="square" lIns="0" tIns="0" rIns="0" bIns="0" rtlCol="0" anchor="t"/>
          <a:lstStyle/>
          <a:p>
            <a:pPr marL="0" indent="0" algn="l">
              <a:lnSpc>
                <a:spcPts val="2100"/>
              </a:lnSpc>
              <a:buNone/>
            </a:pPr>
            <a:r>
              <a:rPr lang="en-US" sz="1650" dirty="0">
                <a:solidFill>
                  <a:srgbClr val="EBEDF0"/>
                </a:solidFill>
                <a:latin typeface="Geist" pitchFamily="34" charset="0"/>
                <a:ea typeface="Geist" pitchFamily="34" charset="-122"/>
                <a:cs typeface="Geist" pitchFamily="34" charset="-120"/>
              </a:rPr>
              <a:t>Young Newton harbored intense hatred for his stepfather, once threatening to burn down their house. These early traumas shaped his solitary, suspicious nature.</a:t>
            </a:r>
            <a:endParaRPr lang="en-US" sz="1650" dirty="0"/>
          </a:p>
        </p:txBody>
      </p:sp>
      <p:pic>
        <p:nvPicPr>
          <p:cNvPr id="10" name="Image 3"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7801" y="5194518"/>
            <a:ext cx="106799" cy="106799"/>
          </a:xfrm>
          <a:prstGeom prst="rect">
            <a:avLst/>
          </a:prstGeom>
        </p:spPr>
      </p:pic>
      <p:sp>
        <p:nvSpPr>
          <p:cNvPr id="11" name="Text 5"/>
          <p:cNvSpPr/>
          <p:nvPr/>
        </p:nvSpPr>
        <p:spPr>
          <a:xfrm>
            <a:off x="6525935" y="5074325"/>
            <a:ext cx="3527346" cy="347305"/>
          </a:xfrm>
          <a:prstGeom prst="rect">
            <a:avLst/>
          </a:prstGeom>
          <a:noFill/>
          <a:ln/>
        </p:spPr>
        <p:txBody>
          <a:bodyPr wrap="none" lIns="0" tIns="0" rIns="0" bIns="0" rtlCol="0" anchor="t"/>
          <a:lstStyle/>
          <a:p>
            <a:pPr marL="0" indent="0" algn="l">
              <a:lnSpc>
                <a:spcPts val="2700"/>
              </a:lnSpc>
              <a:buNone/>
            </a:pPr>
            <a:r>
              <a:rPr lang="en-US" sz="2100" b="1" dirty="0">
                <a:solidFill>
                  <a:srgbClr val="EBEDF0"/>
                </a:solidFill>
                <a:latin typeface="Geist Bold" pitchFamily="34" charset="0"/>
                <a:ea typeface="Geist Bold" pitchFamily="34" charset="-122"/>
                <a:cs typeface="Geist Bold" pitchFamily="34" charset="-120"/>
              </a:rPr>
              <a:t>Escape Through Innovation</a:t>
            </a:r>
            <a:endParaRPr lang="en-US" sz="2100" dirty="0"/>
          </a:p>
        </p:txBody>
      </p:sp>
      <p:sp>
        <p:nvSpPr>
          <p:cNvPr id="12" name="Text 6"/>
          <p:cNvSpPr/>
          <p:nvPr/>
        </p:nvSpPr>
        <p:spPr>
          <a:xfrm>
            <a:off x="6525935" y="5622965"/>
            <a:ext cx="7364016" cy="809030"/>
          </a:xfrm>
          <a:prstGeom prst="rect">
            <a:avLst/>
          </a:prstGeom>
          <a:noFill/>
          <a:ln/>
        </p:spPr>
        <p:txBody>
          <a:bodyPr wrap="square" lIns="0" tIns="0" rIns="0" bIns="0" rtlCol="0" anchor="t"/>
          <a:lstStyle/>
          <a:p>
            <a:pPr marL="0" indent="0" algn="l">
              <a:lnSpc>
                <a:spcPts val="2100"/>
              </a:lnSpc>
              <a:buNone/>
            </a:pPr>
            <a:r>
              <a:rPr lang="en-US" sz="1650" dirty="0">
                <a:solidFill>
                  <a:srgbClr val="EBEDF0"/>
                </a:solidFill>
                <a:latin typeface="Geist" pitchFamily="34" charset="0"/>
                <a:ea typeface="Geist" pitchFamily="34" charset="-122"/>
                <a:cs typeface="Geist" pitchFamily="34" charset="-120"/>
              </a:rPr>
              <a:t>Finding no comfort in people, Newton sought refuge in mechanics and technology—building windmills, sundials, and water clocks rather than forming friendships.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760720" cy="8229600"/>
          </a:xfrm>
          <a:prstGeom prst="rect">
            <a:avLst/>
          </a:prstGeom>
        </p:spPr>
      </p:pic>
      <p:sp>
        <p:nvSpPr>
          <p:cNvPr id="3" name="Text 0"/>
          <p:cNvSpPr/>
          <p:nvPr/>
        </p:nvSpPr>
        <p:spPr>
          <a:xfrm>
            <a:off x="6280190" y="2912745"/>
            <a:ext cx="7556421" cy="1179433"/>
          </a:xfrm>
          <a:prstGeom prst="rect">
            <a:avLst/>
          </a:prstGeom>
          <a:noFill/>
          <a:ln/>
        </p:spPr>
        <p:txBody>
          <a:bodyPr wrap="square" lIns="0" tIns="0" rIns="0" bIns="0" rtlCol="0" anchor="t"/>
          <a:lstStyle/>
          <a:p>
            <a:pPr marL="0" indent="0" algn="l">
              <a:lnSpc>
                <a:spcPts val="4600"/>
              </a:lnSpc>
              <a:buNone/>
            </a:pPr>
            <a:r>
              <a:rPr lang="en-US" sz="3550" b="1" dirty="0">
                <a:solidFill>
                  <a:srgbClr val="F2F5FA"/>
                </a:solidFill>
                <a:latin typeface="Geist Bold" pitchFamily="34" charset="0"/>
                <a:ea typeface="Geist Bold" pitchFamily="34" charset="-122"/>
                <a:cs typeface="Geist Bold" pitchFamily="34" charset="-120"/>
              </a:rPr>
              <a:t>Woolsthorpe Manor: Where Genius Was Born</a:t>
            </a:r>
            <a:endParaRPr lang="en-US" sz="3550" dirty="0"/>
          </a:p>
        </p:txBody>
      </p:sp>
      <p:sp>
        <p:nvSpPr>
          <p:cNvPr id="4" name="Text 1"/>
          <p:cNvSpPr/>
          <p:nvPr/>
        </p:nvSpPr>
        <p:spPr>
          <a:xfrm>
            <a:off x="6280190" y="4432340"/>
            <a:ext cx="7556421" cy="884396"/>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This modest Lincolnshire farmhouse witnessed both Newton's difficult childhood and his most productive years during the plague, when he returned home and revolutionized mathematics and physics.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760720" cy="8229600"/>
          </a:xfrm>
          <a:prstGeom prst="rect">
            <a:avLst/>
          </a:prstGeom>
        </p:spPr>
      </p:pic>
      <p:sp>
        <p:nvSpPr>
          <p:cNvPr id="3" name="Shape 0"/>
          <p:cNvSpPr/>
          <p:nvPr/>
        </p:nvSpPr>
        <p:spPr>
          <a:xfrm>
            <a:off x="6280190" y="2534126"/>
            <a:ext cx="1516737" cy="371832"/>
          </a:xfrm>
          <a:prstGeom prst="roundRect">
            <a:avLst>
              <a:gd name="adj" fmla="val 20497"/>
            </a:avLst>
          </a:prstGeom>
          <a:solidFill>
            <a:srgbClr val="00194D"/>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6278" y="2629257"/>
            <a:ext cx="181451" cy="181451"/>
          </a:xfrm>
          <a:prstGeom prst="rect">
            <a:avLst/>
          </a:prstGeom>
        </p:spPr>
      </p:pic>
      <p:sp>
        <p:nvSpPr>
          <p:cNvPr id="5" name="Text 1"/>
          <p:cNvSpPr/>
          <p:nvPr/>
        </p:nvSpPr>
        <p:spPr>
          <a:xfrm>
            <a:off x="6688455" y="2602111"/>
            <a:ext cx="972383" cy="235863"/>
          </a:xfrm>
          <a:prstGeom prst="rect">
            <a:avLst/>
          </a:prstGeom>
          <a:noFill/>
          <a:ln/>
        </p:spPr>
        <p:txBody>
          <a:bodyPr wrap="none" lIns="0" tIns="0" rIns="0" bIns="0" rtlCol="0" anchor="t"/>
          <a:lstStyle/>
          <a:p>
            <a:pPr marL="0" indent="0" algn="l">
              <a:lnSpc>
                <a:spcPts val="1850"/>
              </a:lnSpc>
              <a:buNone/>
            </a:pPr>
            <a:r>
              <a:rPr lang="en-US" sz="1400" dirty="0">
                <a:solidFill>
                  <a:srgbClr val="EBEDF0"/>
                </a:solidFill>
                <a:latin typeface="Geist" pitchFamily="34" charset="0"/>
                <a:ea typeface="Geist" pitchFamily="34" charset="-122"/>
                <a:cs typeface="Geist" pitchFamily="34" charset="-120"/>
              </a:rPr>
              <a:t>CHAPTER 2</a:t>
            </a:r>
            <a:endParaRPr lang="en-US" sz="1400" dirty="0"/>
          </a:p>
        </p:txBody>
      </p:sp>
      <p:sp>
        <p:nvSpPr>
          <p:cNvPr id="6" name="Text 2"/>
          <p:cNvSpPr/>
          <p:nvPr/>
        </p:nvSpPr>
        <p:spPr>
          <a:xfrm>
            <a:off x="6280190" y="2996684"/>
            <a:ext cx="7556421" cy="1474232"/>
          </a:xfrm>
          <a:prstGeom prst="rect">
            <a:avLst/>
          </a:prstGeom>
          <a:noFill/>
          <a:ln/>
        </p:spPr>
        <p:txBody>
          <a:bodyPr wrap="squar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The Making of a Mathematical Mind</a:t>
            </a:r>
            <a:endParaRPr lang="en-US" sz="4450" dirty="0"/>
          </a:p>
        </p:txBody>
      </p:sp>
      <p:sp>
        <p:nvSpPr>
          <p:cNvPr id="7" name="Text 3"/>
          <p:cNvSpPr/>
          <p:nvPr/>
        </p:nvSpPr>
        <p:spPr>
          <a:xfrm>
            <a:off x="6280190" y="4811077"/>
            <a:ext cx="7556421" cy="884396"/>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Cambridge University became the crucible where Newton's raw intellectual potential was forged into revolutionary genius through mentorship, self-study, and relentless curiosity.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42938"/>
            <a:ext cx="13042821" cy="1474232"/>
          </a:xfrm>
          <a:prstGeom prst="rect">
            <a:avLst/>
          </a:prstGeom>
          <a:noFill/>
          <a:ln/>
        </p:spPr>
        <p:txBody>
          <a:bodyPr wrap="squar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Trinity College, Cambridge: The Crucible of Genius</a:t>
            </a:r>
            <a:endParaRPr lang="en-US" sz="4450" dirty="0"/>
          </a:p>
        </p:txBody>
      </p:sp>
      <p:sp>
        <p:nvSpPr>
          <p:cNvPr id="3" name="Text 1"/>
          <p:cNvSpPr/>
          <p:nvPr/>
        </p:nvSpPr>
        <p:spPr>
          <a:xfrm>
            <a:off x="793790" y="2570798"/>
            <a:ext cx="226814" cy="294799"/>
          </a:xfrm>
          <a:prstGeom prst="rect">
            <a:avLst/>
          </a:prstGeom>
          <a:noFill/>
          <a:ln/>
        </p:spPr>
        <p:txBody>
          <a:bodyPr wrap="none" lIns="0" tIns="0" rIns="0" bIns="0" rtlCol="0" anchor="t"/>
          <a:lstStyle/>
          <a:p>
            <a:pPr marL="0" indent="0" algn="l">
              <a:lnSpc>
                <a:spcPts val="2300"/>
              </a:lnSpc>
              <a:buNone/>
            </a:pPr>
            <a:r>
              <a:rPr lang="en-US" sz="1750" dirty="0">
                <a:solidFill>
                  <a:srgbClr val="EBEDF0"/>
                </a:solidFill>
                <a:latin typeface="Geist Light" pitchFamily="34" charset="0"/>
                <a:ea typeface="Geist Light" pitchFamily="34" charset="-122"/>
                <a:cs typeface="Geist Light" pitchFamily="34" charset="-120"/>
              </a:rPr>
              <a:t>01</a:t>
            </a:r>
            <a:endParaRPr lang="en-US" sz="1750" dirty="0"/>
          </a:p>
        </p:txBody>
      </p:sp>
      <p:pic>
        <p:nvPicPr>
          <p:cNvPr id="4"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790" y="2937153"/>
            <a:ext cx="6407944" cy="30480"/>
          </a:xfrm>
          <a:prstGeom prst="rect">
            <a:avLst/>
          </a:prstGeom>
        </p:spPr>
      </p:pic>
      <p:sp>
        <p:nvSpPr>
          <p:cNvPr id="5" name="Text 2"/>
          <p:cNvSpPr/>
          <p:nvPr/>
        </p:nvSpPr>
        <p:spPr>
          <a:xfrm>
            <a:off x="793790" y="3111460"/>
            <a:ext cx="2856667" cy="368498"/>
          </a:xfrm>
          <a:prstGeom prst="rect">
            <a:avLst/>
          </a:prstGeom>
          <a:noFill/>
          <a:ln/>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Arrival at Cambridge</a:t>
            </a:r>
            <a:endParaRPr lang="en-US" sz="2200" dirty="0"/>
          </a:p>
        </p:txBody>
      </p:sp>
      <p:sp>
        <p:nvSpPr>
          <p:cNvPr id="6" name="Text 3"/>
          <p:cNvSpPr/>
          <p:nvPr/>
        </p:nvSpPr>
        <p:spPr>
          <a:xfrm>
            <a:off x="793790" y="3616047"/>
            <a:ext cx="6407944" cy="1179195"/>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In 1661, eighteen-year-old Newton enrolled at Trinity College as a subsizar—a poor student who earned his keep by serving wealthier students. Despite his low status, his brilliance soon became evident.</a:t>
            </a:r>
            <a:endParaRPr lang="en-US" sz="1750" dirty="0"/>
          </a:p>
        </p:txBody>
      </p:sp>
      <p:sp>
        <p:nvSpPr>
          <p:cNvPr id="7" name="Text 4"/>
          <p:cNvSpPr/>
          <p:nvPr/>
        </p:nvSpPr>
        <p:spPr>
          <a:xfrm>
            <a:off x="7428548" y="2570798"/>
            <a:ext cx="226814" cy="294799"/>
          </a:xfrm>
          <a:prstGeom prst="rect">
            <a:avLst/>
          </a:prstGeom>
          <a:noFill/>
          <a:ln/>
        </p:spPr>
        <p:txBody>
          <a:bodyPr wrap="none" lIns="0" tIns="0" rIns="0" bIns="0" rtlCol="0" anchor="t"/>
          <a:lstStyle/>
          <a:p>
            <a:pPr marL="0" indent="0" algn="l">
              <a:lnSpc>
                <a:spcPts val="2300"/>
              </a:lnSpc>
              <a:buNone/>
            </a:pPr>
            <a:r>
              <a:rPr lang="en-US" sz="1750" dirty="0">
                <a:solidFill>
                  <a:srgbClr val="EBEDF0"/>
                </a:solidFill>
                <a:latin typeface="Geist Light" pitchFamily="34" charset="0"/>
                <a:ea typeface="Geist Light" pitchFamily="34" charset="-122"/>
                <a:cs typeface="Geist Light" pitchFamily="34" charset="-120"/>
              </a:rPr>
              <a:t>02</a:t>
            </a:r>
            <a:endParaRPr lang="en-US" sz="1750" dirty="0"/>
          </a:p>
        </p:txBody>
      </p:sp>
      <p:pic>
        <p:nvPicPr>
          <p:cNvPr id="8" name="Image 1"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28548" y="2937153"/>
            <a:ext cx="6408063" cy="30480"/>
          </a:xfrm>
          <a:prstGeom prst="rect">
            <a:avLst/>
          </a:prstGeom>
        </p:spPr>
      </p:pic>
      <p:sp>
        <p:nvSpPr>
          <p:cNvPr id="9" name="Text 5"/>
          <p:cNvSpPr/>
          <p:nvPr/>
        </p:nvSpPr>
        <p:spPr>
          <a:xfrm>
            <a:off x="7428548" y="3111460"/>
            <a:ext cx="4350544" cy="368498"/>
          </a:xfrm>
          <a:prstGeom prst="rect">
            <a:avLst/>
          </a:prstGeom>
          <a:noFill/>
          <a:ln/>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Mentorship Under Isaac Barrow</a:t>
            </a:r>
            <a:endParaRPr lang="en-US" sz="2200" dirty="0"/>
          </a:p>
        </p:txBody>
      </p:sp>
      <p:sp>
        <p:nvSpPr>
          <p:cNvPr id="10" name="Text 6"/>
          <p:cNvSpPr/>
          <p:nvPr/>
        </p:nvSpPr>
        <p:spPr>
          <a:xfrm>
            <a:off x="7428548" y="3616047"/>
            <a:ext cx="6408063" cy="1179195"/>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Newton caught the attention of Isaac Barrow, Cambridge's first Lucasian Professor of Mathematics, who recognized his extraordinary talent and directed him toward the frontiers of mathematical thought.</a:t>
            </a:r>
            <a:endParaRPr lang="en-US" sz="1750" dirty="0"/>
          </a:p>
        </p:txBody>
      </p:sp>
      <p:sp>
        <p:nvSpPr>
          <p:cNvPr id="11" name="Text 7"/>
          <p:cNvSpPr/>
          <p:nvPr/>
        </p:nvSpPr>
        <p:spPr>
          <a:xfrm>
            <a:off x="793790" y="5192078"/>
            <a:ext cx="226814" cy="294799"/>
          </a:xfrm>
          <a:prstGeom prst="rect">
            <a:avLst/>
          </a:prstGeom>
          <a:noFill/>
          <a:ln/>
        </p:spPr>
        <p:txBody>
          <a:bodyPr wrap="none" lIns="0" tIns="0" rIns="0" bIns="0" rtlCol="0" anchor="t"/>
          <a:lstStyle/>
          <a:p>
            <a:pPr marL="0" indent="0" algn="l">
              <a:lnSpc>
                <a:spcPts val="2300"/>
              </a:lnSpc>
              <a:buNone/>
            </a:pPr>
            <a:r>
              <a:rPr lang="en-US" sz="1750" dirty="0">
                <a:solidFill>
                  <a:srgbClr val="EBEDF0"/>
                </a:solidFill>
                <a:latin typeface="Geist Light" pitchFamily="34" charset="0"/>
                <a:ea typeface="Geist Light" pitchFamily="34" charset="-122"/>
                <a:cs typeface="Geist Light" pitchFamily="34" charset="-120"/>
              </a:rPr>
              <a:t>03</a:t>
            </a:r>
            <a:endParaRPr lang="en-US" sz="1750" dirty="0"/>
          </a:p>
        </p:txBody>
      </p:sp>
      <p:pic>
        <p:nvPicPr>
          <p:cNvPr id="12" name="Image 2"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790" y="5535811"/>
            <a:ext cx="6407944" cy="30480"/>
          </a:xfrm>
          <a:prstGeom prst="rect">
            <a:avLst/>
          </a:prstGeom>
        </p:spPr>
      </p:pic>
      <p:sp>
        <p:nvSpPr>
          <p:cNvPr id="13" name="Text 8"/>
          <p:cNvSpPr/>
          <p:nvPr/>
        </p:nvSpPr>
        <p:spPr>
          <a:xfrm>
            <a:off x="793790" y="5732740"/>
            <a:ext cx="3137535" cy="368498"/>
          </a:xfrm>
          <a:prstGeom prst="rect">
            <a:avLst/>
          </a:prstGeom>
          <a:noFill/>
          <a:ln/>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Revolutionary Reading</a:t>
            </a:r>
            <a:endParaRPr lang="en-US" sz="2200" dirty="0"/>
          </a:p>
        </p:txBody>
      </p:sp>
      <p:sp>
        <p:nvSpPr>
          <p:cNvPr id="14" name="Text 9"/>
          <p:cNvSpPr/>
          <p:nvPr/>
        </p:nvSpPr>
        <p:spPr>
          <a:xfrm>
            <a:off x="793790" y="6237327"/>
            <a:ext cx="6407944" cy="1179195"/>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Newton devoured works by Descartes, Galileo, and Kepler—absorbing their ideas about a mechanical universe governed by mathematical laws, then pushing far beyond their conclusions.</a:t>
            </a:r>
            <a:endParaRPr lang="en-US" sz="1750" dirty="0"/>
          </a:p>
        </p:txBody>
      </p:sp>
      <p:sp>
        <p:nvSpPr>
          <p:cNvPr id="15" name="Text 10"/>
          <p:cNvSpPr/>
          <p:nvPr/>
        </p:nvSpPr>
        <p:spPr>
          <a:xfrm>
            <a:off x="7428548" y="5192078"/>
            <a:ext cx="226814" cy="294799"/>
          </a:xfrm>
          <a:prstGeom prst="rect">
            <a:avLst/>
          </a:prstGeom>
          <a:noFill/>
          <a:ln/>
        </p:spPr>
        <p:txBody>
          <a:bodyPr wrap="none" lIns="0" tIns="0" rIns="0" bIns="0" rtlCol="0" anchor="t"/>
          <a:lstStyle/>
          <a:p>
            <a:pPr marL="0" indent="0" algn="l">
              <a:lnSpc>
                <a:spcPts val="2300"/>
              </a:lnSpc>
              <a:buNone/>
            </a:pPr>
            <a:r>
              <a:rPr lang="en-US" sz="1750" dirty="0">
                <a:solidFill>
                  <a:srgbClr val="EBEDF0"/>
                </a:solidFill>
                <a:latin typeface="Geist Light" pitchFamily="34" charset="0"/>
                <a:ea typeface="Geist Light" pitchFamily="34" charset="-122"/>
                <a:cs typeface="Geist Light" pitchFamily="34" charset="-120"/>
              </a:rPr>
              <a:t>04</a:t>
            </a:r>
            <a:endParaRPr lang="en-US" sz="1750" dirty="0"/>
          </a:p>
        </p:txBody>
      </p:sp>
      <p:pic>
        <p:nvPicPr>
          <p:cNvPr id="16" name="Image 3"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28548" y="5535811"/>
            <a:ext cx="6408063" cy="30480"/>
          </a:xfrm>
          <a:prstGeom prst="rect">
            <a:avLst/>
          </a:prstGeom>
        </p:spPr>
      </p:pic>
      <p:sp>
        <p:nvSpPr>
          <p:cNvPr id="17" name="Text 11"/>
          <p:cNvSpPr/>
          <p:nvPr/>
        </p:nvSpPr>
        <p:spPr>
          <a:xfrm>
            <a:off x="7428548" y="5732740"/>
            <a:ext cx="3278862" cy="368498"/>
          </a:xfrm>
          <a:prstGeom prst="rect">
            <a:avLst/>
          </a:prstGeom>
          <a:noFill/>
          <a:ln/>
        </p:spPr>
        <p:txBody>
          <a:bodyPr wrap="none" lIns="0" tIns="0" rIns="0" bIns="0" rtlCol="0" anchor="t"/>
          <a:lstStyle/>
          <a:p>
            <a:pPr marL="0" indent="0" algn="l">
              <a:lnSpc>
                <a:spcPts val="2900"/>
              </a:lnSpc>
              <a:buNone/>
            </a:pPr>
            <a:r>
              <a:rPr lang="en-US" sz="2200" b="1" dirty="0">
                <a:solidFill>
                  <a:srgbClr val="EBEDF0"/>
                </a:solidFill>
                <a:latin typeface="Geist Bold" pitchFamily="34" charset="0"/>
                <a:ea typeface="Geist Bold" pitchFamily="34" charset="-122"/>
                <a:cs typeface="Geist Bold" pitchFamily="34" charset="-120"/>
              </a:rPr>
              <a:t>Tackling the Impossible</a:t>
            </a:r>
            <a:endParaRPr lang="en-US" sz="2200" dirty="0"/>
          </a:p>
        </p:txBody>
      </p:sp>
      <p:sp>
        <p:nvSpPr>
          <p:cNvPr id="18" name="Text 12"/>
          <p:cNvSpPr/>
          <p:nvPr/>
        </p:nvSpPr>
        <p:spPr>
          <a:xfrm>
            <a:off x="7428548" y="6237327"/>
            <a:ext cx="6408063" cy="1179195"/>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Barrow challenged Newton with unsolved problems in calculus and infinite series. These problems, which had stumped Europe's greatest minds, became Newton's playground for innovation.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8914" y="546616"/>
            <a:ext cx="6576655" cy="610076"/>
          </a:xfrm>
          <a:prstGeom prst="rect">
            <a:avLst/>
          </a:prstGeom>
          <a:noFill/>
          <a:ln/>
        </p:spPr>
        <p:txBody>
          <a:bodyPr wrap="none" lIns="0" tIns="0" rIns="0" bIns="0" rtlCol="0" anchor="t"/>
          <a:lstStyle/>
          <a:p>
            <a:pPr marL="0" indent="0" algn="l">
              <a:lnSpc>
                <a:spcPts val="4800"/>
              </a:lnSpc>
              <a:buNone/>
            </a:pPr>
            <a:r>
              <a:rPr lang="en-US" sz="3650" b="1" dirty="0">
                <a:solidFill>
                  <a:srgbClr val="F2F5FA"/>
                </a:solidFill>
                <a:latin typeface="Geist Bold" pitchFamily="34" charset="0"/>
                <a:ea typeface="Geist Bold" pitchFamily="34" charset="-122"/>
                <a:cs typeface="Geist Bold" pitchFamily="34" charset="-120"/>
              </a:rPr>
              <a:t>The Plague Years: 1665-1667</a:t>
            </a:r>
            <a:endParaRPr lang="en-US" sz="3650" dirty="0"/>
          </a:p>
        </p:txBody>
      </p:sp>
      <p:sp>
        <p:nvSpPr>
          <p:cNvPr id="3" name="Text 1"/>
          <p:cNvSpPr/>
          <p:nvPr/>
        </p:nvSpPr>
        <p:spPr>
          <a:xfrm>
            <a:off x="838914" y="1218724"/>
            <a:ext cx="3808690" cy="305038"/>
          </a:xfrm>
          <a:prstGeom prst="rect">
            <a:avLst/>
          </a:prstGeom>
          <a:noFill/>
          <a:ln/>
        </p:spPr>
        <p:txBody>
          <a:bodyPr wrap="none" lIns="0" tIns="0" rIns="0" bIns="0" rtlCol="0" anchor="t"/>
          <a:lstStyle/>
          <a:p>
            <a:pPr marL="0" indent="0" algn="l">
              <a:lnSpc>
                <a:spcPts val="2400"/>
              </a:lnSpc>
              <a:buNone/>
            </a:pPr>
            <a:r>
              <a:rPr lang="en-US" sz="1800" b="1" dirty="0">
                <a:solidFill>
                  <a:srgbClr val="F2F5FA"/>
                </a:solidFill>
                <a:latin typeface="Geist Bold" pitchFamily="34" charset="0"/>
                <a:ea typeface="Geist Bold" pitchFamily="34" charset="-122"/>
                <a:cs typeface="Geist Bold" pitchFamily="34" charset="-120"/>
              </a:rPr>
              <a:t>Newton's Most Productive Period</a:t>
            </a:r>
            <a:endParaRPr lang="en-US" sz="1800" dirty="0"/>
          </a:p>
        </p:txBody>
      </p:sp>
      <p:sp>
        <p:nvSpPr>
          <p:cNvPr id="4" name="Text 2"/>
          <p:cNvSpPr/>
          <p:nvPr/>
        </p:nvSpPr>
        <p:spPr>
          <a:xfrm>
            <a:off x="838914" y="1896547"/>
            <a:ext cx="6917769" cy="892016"/>
          </a:xfrm>
          <a:prstGeom prst="rect">
            <a:avLst/>
          </a:prstGeom>
          <a:noFill/>
          <a:ln/>
        </p:spPr>
        <p:txBody>
          <a:bodyPr wrap="square" lIns="0" tIns="0" rIns="0" bIns="0" rtlCol="0" anchor="t"/>
          <a:lstStyle/>
          <a:p>
            <a:pPr marL="0" indent="0" algn="l">
              <a:lnSpc>
                <a:spcPts val="1750"/>
              </a:lnSpc>
              <a:buNone/>
            </a:pPr>
            <a:r>
              <a:rPr lang="en-US" sz="1450" dirty="0">
                <a:solidFill>
                  <a:srgbClr val="EBEDF0"/>
                </a:solidFill>
                <a:latin typeface="Geist" pitchFamily="34" charset="0"/>
                <a:ea typeface="Geist" pitchFamily="34" charset="-122"/>
                <a:cs typeface="Geist" pitchFamily="34" charset="-120"/>
              </a:rPr>
              <a:t>When the bubonic plague forced Cambridge to close in 1665, Newton returned to Woolsthorpe Manor. These eighteen months of isolation became the most scientifically productive period in history—his "annus mirabilis" or "year of miracles."</a:t>
            </a:r>
            <a:endParaRPr lang="en-US" sz="1450" dirty="0"/>
          </a:p>
        </p:txBody>
      </p:sp>
      <p:sp>
        <p:nvSpPr>
          <p:cNvPr id="5" name="Shape 3"/>
          <p:cNvSpPr/>
          <p:nvPr/>
        </p:nvSpPr>
        <p:spPr>
          <a:xfrm>
            <a:off x="838914" y="2963228"/>
            <a:ext cx="422315" cy="422315"/>
          </a:xfrm>
          <a:prstGeom prst="roundRect">
            <a:avLst>
              <a:gd name="adj" fmla="val 18669"/>
            </a:avLst>
          </a:prstGeom>
          <a:solidFill>
            <a:srgbClr val="101620"/>
          </a:solidFill>
          <a:ln w="22860">
            <a:solidFill>
              <a:srgbClr val="002A80"/>
            </a:solidFill>
            <a:prstDash val="solid"/>
          </a:ln>
        </p:spPr>
      </p:sp>
      <p:sp>
        <p:nvSpPr>
          <p:cNvPr id="6" name="Text 4"/>
          <p:cNvSpPr/>
          <p:nvPr/>
        </p:nvSpPr>
        <p:spPr>
          <a:xfrm>
            <a:off x="1416487" y="3021806"/>
            <a:ext cx="2346484" cy="305038"/>
          </a:xfrm>
          <a:prstGeom prst="rect">
            <a:avLst/>
          </a:prstGeom>
          <a:noFill/>
          <a:ln/>
        </p:spPr>
        <p:txBody>
          <a:bodyPr wrap="none" lIns="0" tIns="0" rIns="0" bIns="0" rtlCol="0" anchor="t"/>
          <a:lstStyle/>
          <a:p>
            <a:pPr marL="0" indent="0" algn="l">
              <a:lnSpc>
                <a:spcPts val="2400"/>
              </a:lnSpc>
              <a:buNone/>
            </a:pPr>
            <a:r>
              <a:rPr lang="en-US" sz="1800" b="1" dirty="0">
                <a:solidFill>
                  <a:srgbClr val="EBEDF0"/>
                </a:solidFill>
                <a:latin typeface="Geist Bold" pitchFamily="34" charset="0"/>
                <a:ea typeface="Geist Bold" pitchFamily="34" charset="-122"/>
                <a:cs typeface="Geist Bold" pitchFamily="34" charset="-120"/>
              </a:rPr>
              <a:t>Inventing Calculus</a:t>
            </a:r>
            <a:endParaRPr lang="en-US" sz="1800" dirty="0"/>
          </a:p>
        </p:txBody>
      </p:sp>
      <p:sp>
        <p:nvSpPr>
          <p:cNvPr id="7" name="Text 5"/>
          <p:cNvSpPr/>
          <p:nvPr/>
        </p:nvSpPr>
        <p:spPr>
          <a:xfrm>
            <a:off x="1416487" y="3482102"/>
            <a:ext cx="6340197" cy="446008"/>
          </a:xfrm>
          <a:prstGeom prst="rect">
            <a:avLst/>
          </a:prstGeom>
          <a:noFill/>
          <a:ln/>
        </p:spPr>
        <p:txBody>
          <a:bodyPr wrap="square" lIns="0" tIns="0" rIns="0" bIns="0" rtlCol="0" anchor="t"/>
          <a:lstStyle/>
          <a:p>
            <a:pPr marL="0" indent="0" algn="l">
              <a:lnSpc>
                <a:spcPts val="1750"/>
              </a:lnSpc>
              <a:buNone/>
            </a:pPr>
            <a:r>
              <a:rPr lang="en-US" sz="1450" dirty="0">
                <a:solidFill>
                  <a:srgbClr val="EBEDF0"/>
                </a:solidFill>
                <a:latin typeface="Geist" pitchFamily="34" charset="0"/>
                <a:ea typeface="Geist" pitchFamily="34" charset="-122"/>
                <a:cs typeface="Geist" pitchFamily="34" charset="-120"/>
              </a:rPr>
              <a:t>Developed the mathematics of continuous change, creating tools to describe motion and curves with unprecedented precision.</a:t>
            </a:r>
            <a:endParaRPr lang="en-US" sz="1450" dirty="0"/>
          </a:p>
        </p:txBody>
      </p:sp>
      <p:sp>
        <p:nvSpPr>
          <p:cNvPr id="8" name="Shape 6"/>
          <p:cNvSpPr/>
          <p:nvPr/>
        </p:nvSpPr>
        <p:spPr>
          <a:xfrm>
            <a:off x="838914" y="4238744"/>
            <a:ext cx="422315" cy="422315"/>
          </a:xfrm>
          <a:prstGeom prst="roundRect">
            <a:avLst>
              <a:gd name="adj" fmla="val 18669"/>
            </a:avLst>
          </a:prstGeom>
          <a:solidFill>
            <a:srgbClr val="101620"/>
          </a:solidFill>
          <a:ln w="22860">
            <a:solidFill>
              <a:srgbClr val="002A80"/>
            </a:solidFill>
            <a:prstDash val="solid"/>
          </a:ln>
        </p:spPr>
      </p:sp>
      <p:sp>
        <p:nvSpPr>
          <p:cNvPr id="9" name="Text 7"/>
          <p:cNvSpPr/>
          <p:nvPr/>
        </p:nvSpPr>
        <p:spPr>
          <a:xfrm>
            <a:off x="1416487" y="4297323"/>
            <a:ext cx="2581513" cy="305038"/>
          </a:xfrm>
          <a:prstGeom prst="rect">
            <a:avLst/>
          </a:prstGeom>
          <a:noFill/>
          <a:ln/>
        </p:spPr>
        <p:txBody>
          <a:bodyPr wrap="none" lIns="0" tIns="0" rIns="0" bIns="0" rtlCol="0" anchor="t"/>
          <a:lstStyle/>
          <a:p>
            <a:pPr marL="0" indent="0" algn="l">
              <a:lnSpc>
                <a:spcPts val="2400"/>
              </a:lnSpc>
              <a:buNone/>
            </a:pPr>
            <a:r>
              <a:rPr lang="en-US" sz="1800" b="1" dirty="0">
                <a:solidFill>
                  <a:srgbClr val="EBEDF0"/>
                </a:solidFill>
                <a:latin typeface="Geist Bold" pitchFamily="34" charset="0"/>
                <a:ea typeface="Geist Bold" pitchFamily="34" charset="-122"/>
                <a:cs typeface="Geist Bold" pitchFamily="34" charset="-120"/>
              </a:rPr>
              <a:t>Understanding Gravity</a:t>
            </a:r>
            <a:endParaRPr lang="en-US" sz="1800" dirty="0"/>
          </a:p>
        </p:txBody>
      </p:sp>
      <p:sp>
        <p:nvSpPr>
          <p:cNvPr id="10" name="Text 8"/>
          <p:cNvSpPr/>
          <p:nvPr/>
        </p:nvSpPr>
        <p:spPr>
          <a:xfrm>
            <a:off x="1416487" y="4757618"/>
            <a:ext cx="6340197" cy="446008"/>
          </a:xfrm>
          <a:prstGeom prst="rect">
            <a:avLst/>
          </a:prstGeom>
          <a:noFill/>
          <a:ln/>
        </p:spPr>
        <p:txBody>
          <a:bodyPr wrap="square" lIns="0" tIns="0" rIns="0" bIns="0" rtlCol="0" anchor="t"/>
          <a:lstStyle/>
          <a:p>
            <a:pPr marL="0" indent="0" algn="l">
              <a:lnSpc>
                <a:spcPts val="1750"/>
              </a:lnSpc>
              <a:buNone/>
            </a:pPr>
            <a:r>
              <a:rPr lang="en-US" sz="1450" dirty="0">
                <a:solidFill>
                  <a:srgbClr val="EBEDF0"/>
                </a:solidFill>
                <a:latin typeface="Geist" pitchFamily="34" charset="0"/>
                <a:ea typeface="Geist" pitchFamily="34" charset="-122"/>
                <a:cs typeface="Geist" pitchFamily="34" charset="-120"/>
              </a:rPr>
              <a:t>Formulated the universal law of gravitation, explaining why apples fall and planets orbit with a single elegant principle.</a:t>
            </a:r>
            <a:endParaRPr lang="en-US" sz="1450" dirty="0"/>
          </a:p>
        </p:txBody>
      </p:sp>
      <p:sp>
        <p:nvSpPr>
          <p:cNvPr id="11" name="Shape 9"/>
          <p:cNvSpPr/>
          <p:nvPr/>
        </p:nvSpPr>
        <p:spPr>
          <a:xfrm>
            <a:off x="838914" y="5514261"/>
            <a:ext cx="422315" cy="422315"/>
          </a:xfrm>
          <a:prstGeom prst="roundRect">
            <a:avLst>
              <a:gd name="adj" fmla="val 18669"/>
            </a:avLst>
          </a:prstGeom>
          <a:solidFill>
            <a:srgbClr val="101620"/>
          </a:solidFill>
          <a:ln w="22860">
            <a:solidFill>
              <a:srgbClr val="002A80"/>
            </a:solidFill>
            <a:prstDash val="solid"/>
          </a:ln>
        </p:spPr>
      </p:sp>
      <p:sp>
        <p:nvSpPr>
          <p:cNvPr id="12" name="Text 10"/>
          <p:cNvSpPr/>
          <p:nvPr/>
        </p:nvSpPr>
        <p:spPr>
          <a:xfrm>
            <a:off x="1416487" y="5572839"/>
            <a:ext cx="2527816" cy="305038"/>
          </a:xfrm>
          <a:prstGeom prst="rect">
            <a:avLst/>
          </a:prstGeom>
          <a:noFill/>
          <a:ln/>
        </p:spPr>
        <p:txBody>
          <a:bodyPr wrap="none" lIns="0" tIns="0" rIns="0" bIns="0" rtlCol="0" anchor="t"/>
          <a:lstStyle/>
          <a:p>
            <a:pPr marL="0" indent="0" algn="l">
              <a:lnSpc>
                <a:spcPts val="2400"/>
              </a:lnSpc>
              <a:buNone/>
            </a:pPr>
            <a:r>
              <a:rPr lang="en-US" sz="1800" b="1" dirty="0">
                <a:solidFill>
                  <a:srgbClr val="EBEDF0"/>
                </a:solidFill>
                <a:latin typeface="Geist Bold" pitchFamily="34" charset="0"/>
                <a:ea typeface="Geist Bold" pitchFamily="34" charset="-122"/>
                <a:cs typeface="Geist Bold" pitchFamily="34" charset="-120"/>
              </a:rPr>
              <a:t>Experiments in Optics</a:t>
            </a:r>
            <a:endParaRPr lang="en-US" sz="1800" dirty="0"/>
          </a:p>
        </p:txBody>
      </p:sp>
      <p:sp>
        <p:nvSpPr>
          <p:cNvPr id="13" name="Text 11"/>
          <p:cNvSpPr/>
          <p:nvPr/>
        </p:nvSpPr>
        <p:spPr>
          <a:xfrm>
            <a:off x="1416487" y="6033135"/>
            <a:ext cx="6340197" cy="669012"/>
          </a:xfrm>
          <a:prstGeom prst="rect">
            <a:avLst/>
          </a:prstGeom>
          <a:noFill/>
          <a:ln/>
        </p:spPr>
        <p:txBody>
          <a:bodyPr wrap="square" lIns="0" tIns="0" rIns="0" bIns="0" rtlCol="0" anchor="t"/>
          <a:lstStyle/>
          <a:p>
            <a:pPr marL="0" indent="0" algn="l">
              <a:lnSpc>
                <a:spcPts val="1750"/>
              </a:lnSpc>
              <a:buNone/>
            </a:pPr>
            <a:r>
              <a:rPr lang="en-US" sz="1450" dirty="0">
                <a:solidFill>
                  <a:srgbClr val="EBEDF0"/>
                </a:solidFill>
                <a:latin typeface="Geist" pitchFamily="34" charset="0"/>
                <a:ea typeface="Geist" pitchFamily="34" charset="-122"/>
                <a:cs typeface="Geist" pitchFamily="34" charset="-120"/>
              </a:rPr>
              <a:t>Conducted daring experiments with light and color, including the infamous moment when he poked a needle between his eye and socket to study visual perception.</a:t>
            </a:r>
            <a:endParaRPr lang="en-US" sz="1450" dirty="0"/>
          </a:p>
        </p:txBody>
      </p:sp>
      <p:pic>
        <p:nvPicPr>
          <p:cNvPr id="14"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2218" y="1931432"/>
            <a:ext cx="5576768" cy="55767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760720" cy="8229600"/>
          </a:xfrm>
          <a:prstGeom prst="rect">
            <a:avLst/>
          </a:prstGeom>
        </p:spPr>
      </p:pic>
      <p:sp>
        <p:nvSpPr>
          <p:cNvPr id="3" name="Shape 0"/>
          <p:cNvSpPr/>
          <p:nvPr/>
        </p:nvSpPr>
        <p:spPr>
          <a:xfrm>
            <a:off x="6280190" y="2165509"/>
            <a:ext cx="1515666" cy="371832"/>
          </a:xfrm>
          <a:prstGeom prst="roundRect">
            <a:avLst>
              <a:gd name="adj" fmla="val 20497"/>
            </a:avLst>
          </a:prstGeom>
          <a:solidFill>
            <a:srgbClr val="00194D"/>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6278" y="2260640"/>
            <a:ext cx="181451" cy="181451"/>
          </a:xfrm>
          <a:prstGeom prst="rect">
            <a:avLst/>
          </a:prstGeom>
        </p:spPr>
      </p:pic>
      <p:sp>
        <p:nvSpPr>
          <p:cNvPr id="5" name="Text 1"/>
          <p:cNvSpPr/>
          <p:nvPr/>
        </p:nvSpPr>
        <p:spPr>
          <a:xfrm>
            <a:off x="6688455" y="2233493"/>
            <a:ext cx="971312" cy="235863"/>
          </a:xfrm>
          <a:prstGeom prst="rect">
            <a:avLst/>
          </a:prstGeom>
          <a:noFill/>
          <a:ln/>
        </p:spPr>
        <p:txBody>
          <a:bodyPr wrap="none" lIns="0" tIns="0" rIns="0" bIns="0" rtlCol="0" anchor="t"/>
          <a:lstStyle/>
          <a:p>
            <a:pPr marL="0" indent="0" algn="l">
              <a:lnSpc>
                <a:spcPts val="1850"/>
              </a:lnSpc>
              <a:buNone/>
            </a:pPr>
            <a:r>
              <a:rPr lang="en-US" sz="1400" dirty="0">
                <a:solidFill>
                  <a:srgbClr val="EBEDF0"/>
                </a:solidFill>
                <a:latin typeface="Geist" pitchFamily="34" charset="0"/>
                <a:ea typeface="Geist" pitchFamily="34" charset="-122"/>
                <a:cs typeface="Geist" pitchFamily="34" charset="-120"/>
              </a:rPr>
              <a:t>CHAPTER 3</a:t>
            </a:r>
            <a:endParaRPr lang="en-US" sz="1400" dirty="0"/>
          </a:p>
        </p:txBody>
      </p:sp>
      <p:sp>
        <p:nvSpPr>
          <p:cNvPr id="6" name="Text 2"/>
          <p:cNvSpPr/>
          <p:nvPr/>
        </p:nvSpPr>
        <p:spPr>
          <a:xfrm>
            <a:off x="6280190" y="2628067"/>
            <a:ext cx="7556421" cy="2211348"/>
          </a:xfrm>
          <a:prstGeom prst="rect">
            <a:avLst/>
          </a:prstGeom>
          <a:noFill/>
          <a:ln/>
        </p:spPr>
        <p:txBody>
          <a:bodyPr wrap="square" lIns="0" tIns="0" rIns="0" bIns="0" rtlCol="0" anchor="t"/>
          <a:lstStyle/>
          <a:p>
            <a:pPr marL="0" indent="0" algn="l">
              <a:lnSpc>
                <a:spcPts val="5800"/>
              </a:lnSpc>
              <a:buNone/>
            </a:pPr>
            <a:r>
              <a:rPr lang="en-US" sz="4450" b="1" dirty="0">
                <a:solidFill>
                  <a:srgbClr val="F2F5FA"/>
                </a:solidFill>
                <a:latin typeface="Geist Bold" pitchFamily="34" charset="0"/>
                <a:ea typeface="Geist Bold" pitchFamily="34" charset="-122"/>
                <a:cs typeface="Geist Bold" pitchFamily="34" charset="-120"/>
              </a:rPr>
              <a:t>The Apple and the Universal Law of Gravitation</a:t>
            </a:r>
            <a:endParaRPr lang="en-US" sz="4450" dirty="0"/>
          </a:p>
        </p:txBody>
      </p:sp>
      <p:sp>
        <p:nvSpPr>
          <p:cNvPr id="7" name="Text 3"/>
          <p:cNvSpPr/>
          <p:nvPr/>
        </p:nvSpPr>
        <p:spPr>
          <a:xfrm>
            <a:off x="6280190" y="5179576"/>
            <a:ext cx="7556421" cy="884396"/>
          </a:xfrm>
          <a:prstGeom prst="rect">
            <a:avLst/>
          </a:prstGeom>
          <a:noFill/>
          <a:ln/>
        </p:spPr>
        <p:txBody>
          <a:bodyPr wrap="square" lIns="0" tIns="0" rIns="0" bIns="0" rtlCol="0" anchor="t"/>
          <a:lstStyle/>
          <a:p>
            <a:pPr marL="0" indent="0" algn="l">
              <a:lnSpc>
                <a:spcPts val="2300"/>
              </a:lnSpc>
              <a:buNone/>
            </a:pPr>
            <a:r>
              <a:rPr lang="en-US" sz="1750" dirty="0">
                <a:solidFill>
                  <a:srgbClr val="EBEDF0"/>
                </a:solidFill>
                <a:latin typeface="Geist" pitchFamily="34" charset="0"/>
                <a:ea typeface="Geist" pitchFamily="34" charset="-122"/>
                <a:cs typeface="Geist" pitchFamily="34" charset="-120"/>
              </a:rPr>
              <a:t>A simple observation about falling fruit sparked one of humanity's greatest intellectual leaps—the realization that the same force governing a falling apple also controls the motion of celestial bodies.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1821</Words>
  <Application>Microsoft Office PowerPoint</Application>
  <PresentationFormat>Custom</PresentationFormat>
  <Paragraphs>145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Geist Bold</vt:lpstr>
      <vt:lpstr>Geist Light</vt:lpstr>
      <vt:lpstr>Geist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Karitamue Taiyo</cp:lastModifiedBy>
  <cp:revision>2</cp:revision>
  <dcterms:created xsi:type="dcterms:W3CDTF">2026-02-16T08:15:03Z</dcterms:created>
  <dcterms:modified xsi:type="dcterms:W3CDTF">2026-02-16T08:18:06Z</dcterms:modified>
</cp:coreProperties>
</file>